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4.jpg" ContentType="image/jpg"/>
  <Override PartName="/ppt/media/image6.jpg" ContentType="image/jpg"/>
  <Override PartName="/ppt/media/image11.jpg" ContentType="image/jpg"/>
  <Override PartName="/ppt/media/image14.jpg" ContentType="image/jpg"/>
  <Override PartName="/ppt/media/image15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83" r:id="rId5"/>
    <p:sldId id="257" r:id="rId6"/>
    <p:sldId id="286" r:id="rId7"/>
    <p:sldId id="290" r:id="rId8"/>
    <p:sldId id="294" r:id="rId9"/>
    <p:sldId id="295" r:id="rId10"/>
    <p:sldId id="287" r:id="rId11"/>
    <p:sldId id="264" r:id="rId12"/>
    <p:sldId id="285" r:id="rId13"/>
    <p:sldId id="293" r:id="rId14"/>
    <p:sldId id="292" r:id="rId15"/>
    <p:sldId id="281" r:id="rId16"/>
    <p:sldId id="299" r:id="rId17"/>
    <p:sldId id="258" r:id="rId18"/>
    <p:sldId id="269" r:id="rId19"/>
    <p:sldId id="277" r:id="rId20"/>
    <p:sldId id="276" r:id="rId21"/>
    <p:sldId id="296" r:id="rId22"/>
    <p:sldId id="263" r:id="rId23"/>
    <p:sldId id="306" r:id="rId24"/>
    <p:sldId id="272" r:id="rId25"/>
  </p:sldIdLst>
  <p:sldSz cx="18288000" cy="10287000"/>
  <p:notesSz cx="9296400" cy="7010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E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EE507-8B6E-41D3-A434-505BE9601271}" v="4" dt="2024-10-29T20:30:08.675"/>
    <p1510:client id="{9F855447-895E-9AD3-997B-6F42E8CD92B3}" v="13" dt="2024-10-30T13:22:17.4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02" autoAdjust="0"/>
  </p:normalViewPr>
  <p:slideViewPr>
    <p:cSldViewPr>
      <p:cViewPr varScale="1">
        <p:scale>
          <a:sx n="69" d="100"/>
          <a:sy n="69" d="100"/>
        </p:scale>
        <p:origin x="756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mmunication@remdus.qc.ca" userId="e215905ddd4a124d" providerId="LiveId" clId="{ECE5C6A6-CC1D-4F94-A186-D17E6AAB28F0}"/>
    <pc:docChg chg="delSld">
      <pc:chgData name="communication@remdus.qc.ca" userId="e215905ddd4a124d" providerId="LiveId" clId="{ECE5C6A6-CC1D-4F94-A186-D17E6AAB28F0}" dt="2023-10-30T19:22:27.383" v="0" actId="2696"/>
      <pc:docMkLst>
        <pc:docMk/>
      </pc:docMkLst>
      <pc:sldChg chg="del">
        <pc:chgData name="communication@remdus.qc.ca" userId="e215905ddd4a124d" providerId="LiveId" clId="{ECE5C6A6-CC1D-4F94-A186-D17E6AAB28F0}" dt="2023-10-30T19:22:27.383" v="0" actId="2696"/>
        <pc:sldMkLst>
          <pc:docMk/>
          <pc:sldMk cId="2931953223" sldId="285"/>
        </pc:sldMkLst>
      </pc:sldChg>
    </pc:docChg>
  </pc:docChgLst>
  <pc:docChgLst>
    <pc:chgData name="Gabrielle Crevier" userId="S::creg3101@usherbrooke.ca::c69671c7-4930-4967-890e-1d3bd209c3e6" providerId="AD" clId="Web-{135EE507-8B6E-41D3-A434-505BE9601271}"/>
    <pc:docChg chg="modSld">
      <pc:chgData name="Gabrielle Crevier" userId="S::creg3101@usherbrooke.ca::c69671c7-4930-4967-890e-1d3bd209c3e6" providerId="AD" clId="Web-{135EE507-8B6E-41D3-A434-505BE9601271}" dt="2024-10-29T20:30:04.878" v="0" actId="20577"/>
      <pc:docMkLst>
        <pc:docMk/>
      </pc:docMkLst>
      <pc:sldChg chg="modSp">
        <pc:chgData name="Gabrielle Crevier" userId="S::creg3101@usherbrooke.ca::c69671c7-4930-4967-890e-1d3bd209c3e6" providerId="AD" clId="Web-{135EE507-8B6E-41D3-A434-505BE9601271}" dt="2024-10-29T20:30:04.878" v="0" actId="20577"/>
        <pc:sldMkLst>
          <pc:docMk/>
          <pc:sldMk cId="1312725411" sldId="306"/>
        </pc:sldMkLst>
        <pc:spChg chg="mod">
          <ac:chgData name="Gabrielle Crevier" userId="S::creg3101@usherbrooke.ca::c69671c7-4930-4967-890e-1d3bd209c3e6" providerId="AD" clId="Web-{135EE507-8B6E-41D3-A434-505BE9601271}" dt="2024-10-29T20:30:04.878" v="0" actId="20577"/>
          <ac:spMkLst>
            <pc:docMk/>
            <pc:sldMk cId="1312725411" sldId="306"/>
            <ac:spMk id="4" creationId="{DA5CA91B-2B81-01FC-BCFB-B4B4ECA84D21}"/>
          </ac:spMkLst>
        </pc:spChg>
      </pc:sldChg>
    </pc:docChg>
  </pc:docChgLst>
  <pc:docChgLst>
    <pc:chgData name="Mylène Urbain" userId="S::urbm3601@usherbrooke.ca::f3f2e740-facd-4ec1-9175-67bd8e7d685f" providerId="AD" clId="Web-{94162697-9F85-8EE2-0973-85158A0B7FB5}"/>
    <pc:docChg chg="modSld sldOrd">
      <pc:chgData name="Mylène Urbain" userId="S::urbm3601@usherbrooke.ca::f3f2e740-facd-4ec1-9175-67bd8e7d685f" providerId="AD" clId="Web-{94162697-9F85-8EE2-0973-85158A0B7FB5}" dt="2024-10-23T17:15:49.939" v="63" actId="20577"/>
      <pc:docMkLst>
        <pc:docMk/>
      </pc:docMkLst>
      <pc:sldChg chg="modSp">
        <pc:chgData name="Mylène Urbain" userId="S::urbm3601@usherbrooke.ca::f3f2e740-facd-4ec1-9175-67bd8e7d685f" providerId="AD" clId="Web-{94162697-9F85-8EE2-0973-85158A0B7FB5}" dt="2024-10-23T14:57:13.386" v="28" actId="1076"/>
        <pc:sldMkLst>
          <pc:docMk/>
          <pc:sldMk cId="0" sldId="257"/>
        </pc:sldMkLst>
        <pc:spChg chg="mod">
          <ac:chgData name="Mylène Urbain" userId="S::urbm3601@usherbrooke.ca::f3f2e740-facd-4ec1-9175-67bd8e7d685f" providerId="AD" clId="Web-{94162697-9F85-8EE2-0973-85158A0B7FB5}" dt="2024-10-23T14:57:13.386" v="28" actId="1076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Mylène Urbain" userId="S::urbm3601@usherbrooke.ca::f3f2e740-facd-4ec1-9175-67bd8e7d685f" providerId="AD" clId="Web-{94162697-9F85-8EE2-0973-85158A0B7FB5}" dt="2024-10-23T17:15:49.939" v="63" actId="20577"/>
        <pc:sldMkLst>
          <pc:docMk/>
          <pc:sldMk cId="0" sldId="263"/>
        </pc:sldMkLst>
        <pc:spChg chg="mod">
          <ac:chgData name="Mylène Urbain" userId="S::urbm3601@usherbrooke.ca::f3f2e740-facd-4ec1-9175-67bd8e7d685f" providerId="AD" clId="Web-{94162697-9F85-8EE2-0973-85158A0B7FB5}" dt="2024-10-23T17:15:49.939" v="63" actId="20577"/>
          <ac:spMkLst>
            <pc:docMk/>
            <pc:sldMk cId="0" sldId="263"/>
            <ac:spMk id="4" creationId="{B93786CB-9A47-45A1-32B1-B18D13F94E59}"/>
          </ac:spMkLst>
        </pc:spChg>
      </pc:sldChg>
      <pc:sldChg chg="modSp">
        <pc:chgData name="Mylène Urbain" userId="S::urbm3601@usherbrooke.ca::f3f2e740-facd-4ec1-9175-67bd8e7d685f" providerId="AD" clId="Web-{94162697-9F85-8EE2-0973-85158A0B7FB5}" dt="2024-10-23T15:39:04.233" v="57" actId="20577"/>
        <pc:sldMkLst>
          <pc:docMk/>
          <pc:sldMk cId="0" sldId="264"/>
        </pc:sldMkLst>
        <pc:spChg chg="mod">
          <ac:chgData name="Mylène Urbain" userId="S::urbm3601@usherbrooke.ca::f3f2e740-facd-4ec1-9175-67bd8e7d685f" providerId="AD" clId="Web-{94162697-9F85-8EE2-0973-85158A0B7FB5}" dt="2024-10-23T15:39:04.233" v="57" actId="20577"/>
          <ac:spMkLst>
            <pc:docMk/>
            <pc:sldMk cId="0" sldId="264"/>
            <ac:spMk id="3" creationId="{00000000-0000-0000-0000-000000000000}"/>
          </ac:spMkLst>
        </pc:spChg>
        <pc:spChg chg="mod">
          <ac:chgData name="Mylène Urbain" userId="S::urbm3601@usherbrooke.ca::f3f2e740-facd-4ec1-9175-67bd8e7d685f" providerId="AD" clId="Web-{94162697-9F85-8EE2-0973-85158A0B7FB5}" dt="2024-10-23T15:37:27.372" v="40" actId="1076"/>
          <ac:spMkLst>
            <pc:docMk/>
            <pc:sldMk cId="0" sldId="264"/>
            <ac:spMk id="4" creationId="{00000000-0000-0000-0000-000000000000}"/>
          </ac:spMkLst>
        </pc:spChg>
      </pc:sldChg>
      <pc:sldChg chg="ord">
        <pc:chgData name="Mylène Urbain" userId="S::urbm3601@usherbrooke.ca::f3f2e740-facd-4ec1-9175-67bd8e7d685f" providerId="AD" clId="Web-{94162697-9F85-8EE2-0973-85158A0B7FB5}" dt="2024-10-23T16:00:25.454" v="58"/>
        <pc:sldMkLst>
          <pc:docMk/>
          <pc:sldMk cId="1062206226" sldId="277"/>
        </pc:sldMkLst>
      </pc:sldChg>
      <pc:sldChg chg="modSp">
        <pc:chgData name="Mylène Urbain" userId="S::urbm3601@usherbrooke.ca::f3f2e740-facd-4ec1-9175-67bd8e7d685f" providerId="AD" clId="Web-{94162697-9F85-8EE2-0973-85158A0B7FB5}" dt="2024-10-23T15:38:44.326" v="54" actId="20577"/>
        <pc:sldMkLst>
          <pc:docMk/>
          <pc:sldMk cId="1057600107" sldId="285"/>
        </pc:sldMkLst>
        <pc:spChg chg="mod">
          <ac:chgData name="Mylène Urbain" userId="S::urbm3601@usherbrooke.ca::f3f2e740-facd-4ec1-9175-67bd8e7d685f" providerId="AD" clId="Web-{94162697-9F85-8EE2-0973-85158A0B7FB5}" dt="2024-10-23T15:38:44.326" v="54" actId="20577"/>
          <ac:spMkLst>
            <pc:docMk/>
            <pc:sldMk cId="1057600107" sldId="285"/>
            <ac:spMk id="3" creationId="{00000000-0000-0000-0000-000000000000}"/>
          </ac:spMkLst>
        </pc:spChg>
        <pc:spChg chg="mod">
          <ac:chgData name="Mylène Urbain" userId="S::urbm3601@usherbrooke.ca::f3f2e740-facd-4ec1-9175-67bd8e7d685f" providerId="AD" clId="Web-{94162697-9F85-8EE2-0973-85158A0B7FB5}" dt="2024-10-23T15:38:35.623" v="53" actId="1076"/>
          <ac:spMkLst>
            <pc:docMk/>
            <pc:sldMk cId="1057600107" sldId="285"/>
            <ac:spMk id="5" creationId="{00000000-0000-0000-0000-000000000000}"/>
          </ac:spMkLst>
        </pc:spChg>
        <pc:spChg chg="mod">
          <ac:chgData name="Mylène Urbain" userId="S::urbm3601@usherbrooke.ca::f3f2e740-facd-4ec1-9175-67bd8e7d685f" providerId="AD" clId="Web-{94162697-9F85-8EE2-0973-85158A0B7FB5}" dt="2024-10-23T15:38:32.264" v="52" actId="1076"/>
          <ac:spMkLst>
            <pc:docMk/>
            <pc:sldMk cId="1057600107" sldId="285"/>
            <ac:spMk id="11" creationId="{9BC2CF03-839A-608F-947A-89EFA3644F79}"/>
          </ac:spMkLst>
        </pc:spChg>
      </pc:sldChg>
    </pc:docChg>
  </pc:docChgLst>
  <pc:docChgLst>
    <pc:chgData name="Mylène Urbain" userId="S::urbm3601@usherbrooke.ca::f3f2e740-facd-4ec1-9175-67bd8e7d685f" providerId="AD" clId="Web-{9F855447-895E-9AD3-997B-6F42E8CD92B3}"/>
    <pc:docChg chg="modSld">
      <pc:chgData name="Mylène Urbain" userId="S::urbm3601@usherbrooke.ca::f3f2e740-facd-4ec1-9175-67bd8e7d685f" providerId="AD" clId="Web-{9F855447-895E-9AD3-997B-6F42E8CD92B3}" dt="2024-10-30T13:22:17.432" v="11" actId="1076"/>
      <pc:docMkLst>
        <pc:docMk/>
      </pc:docMkLst>
      <pc:sldChg chg="modSp">
        <pc:chgData name="Mylène Urbain" userId="S::urbm3601@usherbrooke.ca::f3f2e740-facd-4ec1-9175-67bd8e7d685f" providerId="AD" clId="Web-{9F855447-895E-9AD3-997B-6F42E8CD92B3}" dt="2024-10-30T13:20:37.414" v="4" actId="20577"/>
        <pc:sldMkLst>
          <pc:docMk/>
          <pc:sldMk cId="3236882041" sldId="281"/>
        </pc:sldMkLst>
        <pc:spChg chg="mod">
          <ac:chgData name="Mylène Urbain" userId="S::urbm3601@usherbrooke.ca::f3f2e740-facd-4ec1-9175-67bd8e7d685f" providerId="AD" clId="Web-{9F855447-895E-9AD3-997B-6F42E8CD92B3}" dt="2024-10-30T13:20:37.414" v="4" actId="20577"/>
          <ac:spMkLst>
            <pc:docMk/>
            <pc:sldMk cId="3236882041" sldId="281"/>
            <ac:spMk id="11" creationId="{A19BA51D-85CD-5FFD-5641-7636AE62A028}"/>
          </ac:spMkLst>
        </pc:spChg>
      </pc:sldChg>
      <pc:sldChg chg="modSp">
        <pc:chgData name="Mylène Urbain" userId="S::urbm3601@usherbrooke.ca::f3f2e740-facd-4ec1-9175-67bd8e7d685f" providerId="AD" clId="Web-{9F855447-895E-9AD3-997B-6F42E8CD92B3}" dt="2024-10-30T13:21:41.618" v="6" actId="1076"/>
        <pc:sldMkLst>
          <pc:docMk/>
          <pc:sldMk cId="1057600107" sldId="285"/>
        </pc:sldMkLst>
        <pc:picChg chg="mod">
          <ac:chgData name="Mylène Urbain" userId="S::urbm3601@usherbrooke.ca::f3f2e740-facd-4ec1-9175-67bd8e7d685f" providerId="AD" clId="Web-{9F855447-895E-9AD3-997B-6F42E8CD92B3}" dt="2024-10-30T13:21:41.618" v="6" actId="1076"/>
          <ac:picMkLst>
            <pc:docMk/>
            <pc:sldMk cId="1057600107" sldId="285"/>
            <ac:picMk id="10" creationId="{DD108516-5AA8-98FD-A1CB-496BEE2FBF6A}"/>
          </ac:picMkLst>
        </pc:picChg>
      </pc:sldChg>
      <pc:sldChg chg="modSp">
        <pc:chgData name="Mylène Urbain" userId="S::urbm3601@usherbrooke.ca::f3f2e740-facd-4ec1-9175-67bd8e7d685f" providerId="AD" clId="Web-{9F855447-895E-9AD3-997B-6F42E8CD92B3}" dt="2024-10-30T13:22:17.432" v="11" actId="1076"/>
        <pc:sldMkLst>
          <pc:docMk/>
          <pc:sldMk cId="3077958130" sldId="286"/>
        </pc:sldMkLst>
        <pc:spChg chg="mod">
          <ac:chgData name="Mylène Urbain" userId="S::urbm3601@usherbrooke.ca::f3f2e740-facd-4ec1-9175-67bd8e7d685f" providerId="AD" clId="Web-{9F855447-895E-9AD3-997B-6F42E8CD92B3}" dt="2024-10-30T13:22:09.634" v="9" actId="14100"/>
          <ac:spMkLst>
            <pc:docMk/>
            <pc:sldMk cId="3077958130" sldId="286"/>
            <ac:spMk id="4" creationId="{3EC17990-AE5A-954B-05DE-15495EEC057C}"/>
          </ac:spMkLst>
        </pc:spChg>
        <pc:spChg chg="mod">
          <ac:chgData name="Mylène Urbain" userId="S::urbm3601@usherbrooke.ca::f3f2e740-facd-4ec1-9175-67bd8e7d685f" providerId="AD" clId="Web-{9F855447-895E-9AD3-997B-6F42E8CD92B3}" dt="2024-10-30T13:22:17.432" v="11" actId="1076"/>
          <ac:spMkLst>
            <pc:docMk/>
            <pc:sldMk cId="3077958130" sldId="286"/>
            <ac:spMk id="7" creationId="{F7FA6F3A-8710-3B22-03FE-CF85E3C4F17D}"/>
          </ac:spMkLst>
        </pc:spChg>
        <pc:spChg chg="mod">
          <ac:chgData name="Mylène Urbain" userId="S::urbm3601@usherbrooke.ca::f3f2e740-facd-4ec1-9175-67bd8e7d685f" providerId="AD" clId="Web-{9F855447-895E-9AD3-997B-6F42E8CD92B3}" dt="2024-10-30T13:22:15.275" v="10" actId="1076"/>
          <ac:spMkLst>
            <pc:docMk/>
            <pc:sldMk cId="3077958130" sldId="286"/>
            <ac:spMk id="11" creationId="{39668107-3764-7403-FC83-66621E29CECE}"/>
          </ac:spMkLst>
        </pc:spChg>
      </pc:sldChg>
      <pc:sldChg chg="modSp">
        <pc:chgData name="Mylène Urbain" userId="S::urbm3601@usherbrooke.ca::f3f2e740-facd-4ec1-9175-67bd8e7d685f" providerId="AD" clId="Web-{9F855447-895E-9AD3-997B-6F42E8CD92B3}" dt="2024-10-30T13:21:58.619" v="8" actId="1076"/>
        <pc:sldMkLst>
          <pc:docMk/>
          <pc:sldMk cId="2802105837" sldId="295"/>
        </pc:sldMkLst>
        <pc:picChg chg="mod">
          <ac:chgData name="Mylène Urbain" userId="S::urbm3601@usherbrooke.ca::f3f2e740-facd-4ec1-9175-67bd8e7d685f" providerId="AD" clId="Web-{9F855447-895E-9AD3-997B-6F42E8CD92B3}" dt="2024-10-30T13:21:58.619" v="8" actId="1076"/>
          <ac:picMkLst>
            <pc:docMk/>
            <pc:sldMk cId="2802105837" sldId="295"/>
            <ac:picMk id="6" creationId="{188C6009-463E-FC30-9E01-F7C8B56D676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50" b="1" i="0">
                <a:solidFill>
                  <a:srgbClr val="FFF82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rgbClr val="21212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rgbClr val="FFF82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1" i="0">
                <a:solidFill>
                  <a:srgbClr val="21212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rgbClr val="FFF82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950" b="1" i="0">
                <a:solidFill>
                  <a:srgbClr val="FFF82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96369" y="836500"/>
            <a:ext cx="11299825" cy="2498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950" b="1" i="0">
                <a:solidFill>
                  <a:srgbClr val="FFF829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83725" y="3766743"/>
            <a:ext cx="7511415" cy="4411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1" i="0">
                <a:solidFill>
                  <a:srgbClr val="21212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usherbrooke.ca/etudiants/vie-etudiante/engagement-etudiant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usherbrooke.ca/etudiants/vie-etudiante/engagement-etudiant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usherbrooke.ca/etudiants/vie-etudiante/engagement-etudiant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lecollectif.ca/" TargetMode="External"/><Relationship Id="rId3" Type="http://schemas.openxmlformats.org/officeDocument/2006/relationships/hyperlink" Target="https://www.facebook.com/SVE.USherbrooke" TargetMode="External"/><Relationship Id="rId7" Type="http://schemas.openxmlformats.org/officeDocument/2006/relationships/hyperlink" Target="https://www.cfak.ca/" TargetMode="External"/><Relationship Id="rId2" Type="http://schemas.openxmlformats.org/officeDocument/2006/relationships/hyperlink" Target="https://www.facebook.com/USherbrook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FEUS1989" TargetMode="External"/><Relationship Id="rId5" Type="http://schemas.openxmlformats.org/officeDocument/2006/relationships/hyperlink" Target="https://www.facebook.com/ueq.qsu" TargetMode="External"/><Relationship Id="rId4" Type="http://schemas.openxmlformats.org/officeDocument/2006/relationships/hyperlink" Target="https://www.facebook.com/FondationFORCE" TargetMode="External"/><Relationship Id="rId9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78590862341489" TargetMode="External"/><Relationship Id="rId7" Type="http://schemas.openxmlformats.org/officeDocument/2006/relationships/hyperlink" Target="https://www.facebook.com/groups/455380694993327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1069953163611804" TargetMode="External"/><Relationship Id="rId5" Type="http://schemas.openxmlformats.org/officeDocument/2006/relationships/hyperlink" Target="https://www.facebook.com/groups/215620692144649" TargetMode="External"/><Relationship Id="rId4" Type="http://schemas.openxmlformats.org/officeDocument/2006/relationships/hyperlink" Target="https://www.facebook.com/groups/45117286169800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d.ca/algorithme-facebook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fr_ca/help/canva-for-nonprofits/" TargetMode="External"/><Relationship Id="rId7" Type="http://schemas.openxmlformats.org/officeDocument/2006/relationships/hyperlink" Target="https://www.dcode.fr/tirage-au-sort" TargetMode="External"/><Relationship Id="rId2" Type="http://schemas.openxmlformats.org/officeDocument/2006/relationships/hyperlink" Target="https://www.canva.com/fr_f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stes-assos.espaceweb.usherbrooke.ca/login.php" TargetMode="External"/><Relationship Id="rId5" Type="http://schemas.openxmlformats.org/officeDocument/2006/relationships/hyperlink" Target="https://fr.surveymonkey.com/" TargetMode="External"/><Relationship Id="rId4" Type="http://schemas.openxmlformats.org/officeDocument/2006/relationships/hyperlink" Target="https://www.usherbrooke.ca/ssf/enseignement/soutien-aux-personnes-etudiantes/salles-de-montage-audio-et-vide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herbrooke.ca/etudiants/vie-etudiante/engagement-etudiant/essentiels-de-engagement-etudiant" TargetMode="External"/><Relationship Id="rId2" Type="http://schemas.openxmlformats.org/officeDocument/2006/relationships/hyperlink" Target="https://www.usherbrooke.ca/etudiants/vie-etudiante/engagement-etudian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usherbrooke.ca/bottin/services/services-a-la-vie-etudiant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dé, intérieur&#10;&#10;Description générée automatiquement">
            <a:extLst>
              <a:ext uri="{FF2B5EF4-FFF2-40B4-BE49-F238E27FC236}">
                <a16:creationId xmlns:a16="http://schemas.microsoft.com/office/drawing/2014/main" id="{33B59ECE-513E-70B2-4EF7-CD32588C27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1373" y="3275907"/>
            <a:ext cx="15006319" cy="1635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0550" spc="440" dirty="0">
                <a:solidFill>
                  <a:schemeClr val="tx2"/>
                </a:solidFill>
              </a:rPr>
              <a:t>LA</a:t>
            </a:r>
            <a:r>
              <a:rPr sz="10550" spc="-204" dirty="0">
                <a:solidFill>
                  <a:schemeClr val="tx2"/>
                </a:solidFill>
              </a:rPr>
              <a:t> </a:t>
            </a:r>
            <a:r>
              <a:rPr sz="10550" spc="245" dirty="0">
                <a:solidFill>
                  <a:schemeClr val="tx2"/>
                </a:solidFill>
              </a:rPr>
              <a:t>COMMUNICATION</a:t>
            </a:r>
            <a:endParaRPr sz="10550" dirty="0">
              <a:solidFill>
                <a:schemeClr val="tx2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32014" y="6166685"/>
            <a:ext cx="10423972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47825" algn="l"/>
                <a:tab pos="2753360" algn="l"/>
                <a:tab pos="6946265" algn="l"/>
              </a:tabLst>
            </a:pPr>
            <a:r>
              <a:rPr lang="fr-CA" sz="3600" b="1" spc="300" dirty="0">
                <a:solidFill>
                  <a:srgbClr val="FFFF00"/>
                </a:solidFill>
                <a:latin typeface="Tahoma"/>
                <a:cs typeface="Tahoma"/>
              </a:rPr>
              <a:t>DANS LES ASSOCIATIONS ÉTUDIANTES</a:t>
            </a:r>
            <a:endParaRPr sz="3600" b="1" spc="30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6814" y="8563043"/>
            <a:ext cx="6812186" cy="10885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lang="fr-CA" sz="2000" i="1" dirty="0">
                <a:solidFill>
                  <a:schemeClr val="tx1"/>
                </a:solidFill>
                <a:latin typeface="Palatino Linotype"/>
                <a:cs typeface="Palatino Linotype"/>
              </a:rPr>
              <a:t>Créée et p</a:t>
            </a:r>
            <a:r>
              <a:rPr sz="2000" i="1" dirty="0" err="1">
                <a:solidFill>
                  <a:schemeClr val="tx1"/>
                </a:solidFill>
                <a:latin typeface="Palatino Linotype"/>
                <a:cs typeface="Palatino Linotype"/>
              </a:rPr>
              <a:t>résenté</a:t>
            </a:r>
            <a:r>
              <a:rPr lang="fr-CA" sz="2000" i="1" dirty="0">
                <a:solidFill>
                  <a:schemeClr val="tx1"/>
                </a:solidFill>
                <a:latin typeface="Palatino Linotype"/>
                <a:cs typeface="Palatino Linotype"/>
              </a:rPr>
              <a:t>e</a:t>
            </a:r>
            <a:r>
              <a:rPr sz="2000" i="1" spc="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000" i="1" spc="130" dirty="0">
                <a:solidFill>
                  <a:schemeClr val="tx1"/>
                </a:solidFill>
                <a:latin typeface="Palatino Linotype"/>
                <a:cs typeface="Palatino Linotype"/>
              </a:rPr>
              <a:t>par</a:t>
            </a:r>
            <a:r>
              <a:rPr sz="2000" i="1" spc="95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lang="fr-CA" sz="2000" i="1" spc="85" dirty="0">
                <a:solidFill>
                  <a:schemeClr val="tx1"/>
                </a:solidFill>
                <a:latin typeface="Palatino Linotype"/>
                <a:cs typeface="Palatino Linotype"/>
              </a:rPr>
              <a:t>Mylène Urbain, </a:t>
            </a:r>
          </a:p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lang="fr-CA" sz="2000" i="1" spc="85" dirty="0">
                <a:solidFill>
                  <a:schemeClr val="tx1"/>
                </a:solidFill>
                <a:latin typeface="Palatino Linotype"/>
                <a:cs typeface="Palatino Linotype"/>
              </a:rPr>
              <a:t>agente d’administration aux communications du REMDUS</a:t>
            </a:r>
          </a:p>
          <a:p>
            <a:pPr marL="12700" marR="5080">
              <a:lnSpc>
                <a:spcPct val="115599"/>
              </a:lnSpc>
              <a:spcBef>
                <a:spcPts val="100"/>
              </a:spcBef>
            </a:pPr>
            <a:r>
              <a:rPr lang="fr-CA" sz="2000" i="1" spc="85" dirty="0">
                <a:solidFill>
                  <a:schemeClr val="tx1"/>
                </a:solidFill>
                <a:latin typeface="Palatino Linotype"/>
                <a:cs typeface="Palatino Linotype"/>
              </a:rPr>
              <a:t>Camp de formation du REMDUS du 2-3 novembre 2024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E0D7D85-D1B9-836F-0D8B-4D28FFF4F38F}"/>
              </a:ext>
            </a:extLst>
          </p:cNvPr>
          <p:cNvSpPr txBox="1"/>
          <p:nvPr/>
        </p:nvSpPr>
        <p:spPr>
          <a:xfrm>
            <a:off x="14554200" y="96393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 : </a:t>
            </a:r>
            <a:r>
              <a:rPr lang="en-US" dirty="0" err="1"/>
              <a:t>Freepik</a:t>
            </a:r>
            <a:r>
              <a:rPr lang="en-US" dirty="0"/>
              <a:t> - </a:t>
            </a:r>
            <a:r>
              <a:rPr lang="en-US" dirty="0" err="1"/>
              <a:t>natanaelginting</a:t>
            </a:r>
            <a:endParaRPr lang="fr-CA" dirty="0"/>
          </a:p>
        </p:txBody>
      </p:sp>
      <p:pic>
        <p:nvPicPr>
          <p:cNvPr id="6" name="Image 5" descr="Une image contenant Graphique, Police, logo, conception&#10;&#10;Description générée automatiquement">
            <a:extLst>
              <a:ext uri="{FF2B5EF4-FFF2-40B4-BE49-F238E27FC236}">
                <a16:creationId xmlns:a16="http://schemas.microsoft.com/office/drawing/2014/main" id="{87FF5EF2-1806-10FE-8D97-1BF1FA3FF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7" y="618106"/>
            <a:ext cx="1953892" cy="19748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fr-CA" dirty="0"/>
          </a:p>
        </p:txBody>
      </p:sp>
      <p:sp>
        <p:nvSpPr>
          <p:cNvPr id="3" name="object 3"/>
          <p:cNvSpPr txBox="1"/>
          <p:nvPr/>
        </p:nvSpPr>
        <p:spPr>
          <a:xfrm>
            <a:off x="380999" y="1426379"/>
            <a:ext cx="7874507" cy="2376292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10"/>
              </a:spcBef>
            </a:pPr>
            <a:r>
              <a:rPr lang="fr-CA" sz="7050" b="1" spc="475" dirty="0">
                <a:solidFill>
                  <a:srgbClr val="FFFF00"/>
                </a:solidFill>
                <a:latin typeface="Tahoma"/>
                <a:cs typeface="Tahoma"/>
              </a:rPr>
              <a:t>ENDROITS STRATÉGIQUES</a:t>
            </a:r>
            <a:endParaRPr sz="70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64442" y="1881183"/>
            <a:ext cx="122358" cy="6998113"/>
          </a:xfrm>
          <a:custGeom>
            <a:avLst/>
            <a:gdLst/>
            <a:ahLst/>
            <a:cxnLst/>
            <a:rect l="l" t="t" r="r" b="b"/>
            <a:pathLst>
              <a:path w="108584" h="5542280">
                <a:moveTo>
                  <a:pt x="108546" y="0"/>
                </a:moveTo>
                <a:lnTo>
                  <a:pt x="0" y="0"/>
                </a:lnTo>
                <a:lnTo>
                  <a:pt x="0" y="607072"/>
                </a:lnTo>
                <a:lnTo>
                  <a:pt x="0" y="626783"/>
                </a:lnTo>
                <a:lnTo>
                  <a:pt x="0" y="5542216"/>
                </a:lnTo>
                <a:lnTo>
                  <a:pt x="108546" y="5542216"/>
                </a:lnTo>
                <a:lnTo>
                  <a:pt x="108546" y="607072"/>
                </a:lnTo>
                <a:lnTo>
                  <a:pt x="1085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3305A9-3ED0-650D-FF26-074E5EF5BB61}"/>
              </a:ext>
            </a:extLst>
          </p:cNvPr>
          <p:cNvSpPr txBox="1"/>
          <p:nvPr/>
        </p:nvSpPr>
        <p:spPr>
          <a:xfrm>
            <a:off x="9143999" y="1426379"/>
            <a:ext cx="914400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Pavillon multifonctionnel (Pas de nourriture!)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Cafétérias et atriums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Passerelle A6 et A10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Jonction A2, A7 et A8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La Zone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Agora du Carrefour de l’information (conférence de presse/colloque/</a:t>
            </a:r>
            <a:r>
              <a:rPr lang="fr-CA" sz="2800" spc="-10" dirty="0" err="1">
                <a:solidFill>
                  <a:schemeClr val="bg1"/>
                </a:solidFill>
                <a:latin typeface="Palatino Linotype"/>
                <a:ea typeface="+mj-ea"/>
              </a:rPr>
              <a:t>midi-conférence</a:t>
            </a: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)</a:t>
            </a:r>
          </a:p>
          <a:p>
            <a:b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r>
              <a:rPr lang="fr-CA" sz="2800" spc="-10" dirty="0">
                <a:solidFill>
                  <a:srgbClr val="FFFF00"/>
                </a:solidFill>
                <a:latin typeface="Palatino Linotype"/>
                <a:ea typeface="+mj-ea"/>
              </a:rPr>
              <a:t>Extérieur: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Cœur campus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Lettres </a:t>
            </a:r>
            <a:r>
              <a:rPr lang="fr-CA" sz="2800" spc="-10" dirty="0" err="1">
                <a:solidFill>
                  <a:schemeClr val="bg1"/>
                </a:solidFill>
                <a:latin typeface="Palatino Linotype"/>
                <a:ea typeface="+mj-ea"/>
              </a:rPr>
              <a:t>UdeS</a:t>
            </a:r>
            <a:endParaRPr lang="fr-CA" sz="28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bg1"/>
                </a:solidFill>
                <a:latin typeface="Palatino Linotype"/>
                <a:ea typeface="+mj-ea"/>
              </a:rPr>
              <a:t>La Zone</a:t>
            </a:r>
          </a:p>
          <a:p>
            <a:endParaRPr lang="fr-CA" sz="3000" spc="-10" dirty="0">
              <a:solidFill>
                <a:schemeClr val="bg1"/>
              </a:solidFill>
              <a:latin typeface="Palatino Linotype"/>
              <a:ea typeface="+mj-ea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DFAB4DC-C287-60FA-7755-26EF75028C5F}"/>
              </a:ext>
            </a:extLst>
          </p:cNvPr>
          <p:cNvSpPr txBox="1"/>
          <p:nvPr/>
        </p:nvSpPr>
        <p:spPr>
          <a:xfrm>
            <a:off x="9144000" y="6477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120" dirty="0">
                <a:solidFill>
                  <a:srgbClr val="FFF829"/>
                </a:solidFill>
                <a:latin typeface="Tahoma"/>
                <a:ea typeface="+mj-ea"/>
                <a:cs typeface="Tahoma"/>
              </a:rPr>
              <a:t>Campus principal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CA638F-04E7-8676-C450-52332DACA149}"/>
              </a:ext>
            </a:extLst>
          </p:cNvPr>
          <p:cNvSpPr txBox="1"/>
          <p:nvPr/>
        </p:nvSpPr>
        <p:spPr>
          <a:xfrm>
            <a:off x="9128759" y="6827857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120" dirty="0">
                <a:solidFill>
                  <a:srgbClr val="FFF829"/>
                </a:solidFill>
                <a:latin typeface="Tahoma"/>
                <a:ea typeface="+mj-ea"/>
                <a:cs typeface="Tahoma"/>
              </a:rPr>
              <a:t>Comment réserver?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77F63B3-6252-F785-2575-453ABA1BB296}"/>
              </a:ext>
            </a:extLst>
          </p:cNvPr>
          <p:cNvSpPr txBox="1"/>
          <p:nvPr/>
        </p:nvSpPr>
        <p:spPr>
          <a:xfrm>
            <a:off x="9143999" y="7607906"/>
            <a:ext cx="8453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Services à la vie étudiante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Sécurité (Si BBQ ou alcool)</a:t>
            </a:r>
          </a:p>
          <a:p>
            <a:endParaRPr lang="fr-CA" sz="30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Consultez les </a:t>
            </a: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  <a:hlinkClick r:id="rId2"/>
              </a:rPr>
              <a:t>essentiels à l’engagement étudiant</a:t>
            </a: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!</a:t>
            </a:r>
          </a:p>
        </p:txBody>
      </p:sp>
      <p:pic>
        <p:nvPicPr>
          <p:cNvPr id="10" name="Image 9" descr="Une image contenant plein air, ciel, herbe, arc-en-ciel&#10;&#10;Description générée automatiquement">
            <a:extLst>
              <a:ext uri="{FF2B5EF4-FFF2-40B4-BE49-F238E27FC236}">
                <a16:creationId xmlns:a16="http://schemas.microsoft.com/office/drawing/2014/main" id="{75B519AA-3B26-000C-EC83-25C087C2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91" y="3881380"/>
            <a:ext cx="7539992" cy="497924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95CD0B0-6A11-7F0A-39F8-9D40C36173E2}"/>
              </a:ext>
            </a:extLst>
          </p:cNvPr>
          <p:cNvSpPr txBox="1"/>
          <p:nvPr/>
        </p:nvSpPr>
        <p:spPr>
          <a:xfrm>
            <a:off x="582491" y="9389144"/>
            <a:ext cx="452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Source : Site internet </a:t>
            </a:r>
            <a:r>
              <a:rPr lang="fr-CA" dirty="0" err="1">
                <a:solidFill>
                  <a:schemeClr val="bg1"/>
                </a:solidFill>
              </a:rPr>
              <a:t>UdeS</a:t>
            </a:r>
            <a:r>
              <a:rPr lang="fr-CA" dirty="0">
                <a:solidFill>
                  <a:schemeClr val="bg1"/>
                </a:solidFill>
              </a:rPr>
              <a:t> - Michel Caron</a:t>
            </a:r>
          </a:p>
        </p:txBody>
      </p:sp>
    </p:spTree>
    <p:extLst>
      <p:ext uri="{BB962C8B-B14F-4D97-AF65-F5344CB8AC3E}">
        <p14:creationId xmlns:p14="http://schemas.microsoft.com/office/powerpoint/2010/main" val="131470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fr-CA" dirty="0"/>
          </a:p>
        </p:txBody>
      </p:sp>
      <p:sp>
        <p:nvSpPr>
          <p:cNvPr id="3" name="object 3"/>
          <p:cNvSpPr txBox="1"/>
          <p:nvPr/>
        </p:nvSpPr>
        <p:spPr>
          <a:xfrm>
            <a:off x="380999" y="1485900"/>
            <a:ext cx="7874507" cy="2376292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10"/>
              </a:spcBef>
            </a:pPr>
            <a:r>
              <a:rPr lang="fr-CA" sz="7050" b="1" spc="475" dirty="0">
                <a:solidFill>
                  <a:srgbClr val="FFFF00"/>
                </a:solidFill>
                <a:latin typeface="Tahoma"/>
                <a:cs typeface="Tahoma"/>
              </a:rPr>
              <a:t>ENDROITS STRATÉGIQUES</a:t>
            </a:r>
            <a:endParaRPr sz="70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64442" y="1881183"/>
            <a:ext cx="122358" cy="6998113"/>
          </a:xfrm>
          <a:custGeom>
            <a:avLst/>
            <a:gdLst/>
            <a:ahLst/>
            <a:cxnLst/>
            <a:rect l="l" t="t" r="r" b="b"/>
            <a:pathLst>
              <a:path w="108584" h="5542280">
                <a:moveTo>
                  <a:pt x="108546" y="0"/>
                </a:moveTo>
                <a:lnTo>
                  <a:pt x="0" y="0"/>
                </a:lnTo>
                <a:lnTo>
                  <a:pt x="0" y="607072"/>
                </a:lnTo>
                <a:lnTo>
                  <a:pt x="0" y="626783"/>
                </a:lnTo>
                <a:lnTo>
                  <a:pt x="0" y="5542216"/>
                </a:lnTo>
                <a:lnTo>
                  <a:pt x="108546" y="5542216"/>
                </a:lnTo>
                <a:lnTo>
                  <a:pt x="108546" y="607072"/>
                </a:lnTo>
                <a:lnTo>
                  <a:pt x="1085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6F9A21-B1AB-F0CE-CFD8-53791ED4B6BF}"/>
              </a:ext>
            </a:extLst>
          </p:cNvPr>
          <p:cNvSpPr txBox="1"/>
          <p:nvPr/>
        </p:nvSpPr>
        <p:spPr>
          <a:xfrm>
            <a:off x="8995735" y="1968130"/>
            <a:ext cx="699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120" dirty="0">
                <a:solidFill>
                  <a:srgbClr val="FFFF00"/>
                </a:solidFill>
                <a:latin typeface="Tahoma"/>
                <a:ea typeface="+mj-ea"/>
                <a:cs typeface="Tahoma"/>
              </a:rPr>
              <a:t>Campus</a:t>
            </a:r>
            <a:r>
              <a:rPr lang="fr-CA" sz="3600" b="1" spc="120" dirty="0">
                <a:solidFill>
                  <a:srgbClr val="FFF829"/>
                </a:solidFill>
                <a:latin typeface="Tahoma"/>
                <a:ea typeface="+mj-ea"/>
                <a:cs typeface="Tahoma"/>
              </a:rPr>
              <a:t> de la santé (FMSS)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9BA51D-85CD-5FFD-5641-7636AE62A028}"/>
              </a:ext>
            </a:extLst>
          </p:cNvPr>
          <p:cNvSpPr txBox="1"/>
          <p:nvPr/>
        </p:nvSpPr>
        <p:spPr>
          <a:xfrm>
            <a:off x="9144000" y="2755009"/>
            <a:ext cx="84536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Hall d’entrée du Z7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Hall d’entrée du Z10 (cafétéria!)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Hall d’entrée de l’IRCUS (pas de Wi-Fi </a:t>
            </a: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  <a:sym typeface="Wingdings" panose="05000000000000000000" pitchFamily="2" charset="2"/>
              </a:rPr>
              <a:t>)</a:t>
            </a:r>
            <a:endParaRPr lang="fr-CA" sz="30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r>
              <a:rPr lang="fr-CA" sz="3200" spc="-10" dirty="0">
                <a:solidFill>
                  <a:srgbClr val="FFFF00"/>
                </a:solidFill>
                <a:latin typeface="Palatino Linotype"/>
                <a:ea typeface="+mj-ea"/>
              </a:rPr>
              <a:t>Extérieur: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Jardin Z7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52671-C259-3640-83BD-089227B7274E}"/>
              </a:ext>
            </a:extLst>
          </p:cNvPr>
          <p:cNvSpPr txBox="1"/>
          <p:nvPr/>
        </p:nvSpPr>
        <p:spPr>
          <a:xfrm>
            <a:off x="9098275" y="5986044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120" dirty="0">
                <a:solidFill>
                  <a:srgbClr val="FFF829"/>
                </a:solidFill>
                <a:latin typeface="Tahoma"/>
                <a:ea typeface="+mj-ea"/>
                <a:cs typeface="Tahoma"/>
              </a:rPr>
              <a:t>Comment réserver?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7FCB80-3C84-B4DE-52D2-A8102E3FD386}"/>
              </a:ext>
            </a:extLst>
          </p:cNvPr>
          <p:cNvSpPr txBox="1"/>
          <p:nvPr/>
        </p:nvSpPr>
        <p:spPr>
          <a:xfrm>
            <a:off x="9098275" y="6743700"/>
            <a:ext cx="8453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Alain Fleury (SVE)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alain.fleury@usherbrooke.ca</a:t>
            </a:r>
          </a:p>
          <a:p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Formulaire de réservation de locaux</a:t>
            </a:r>
          </a:p>
          <a:p>
            <a:endParaRPr lang="fr-CA" sz="30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Consultez les </a:t>
            </a: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  <a:hlinkClick r:id="rId2"/>
              </a:rPr>
              <a:t>essentiels à l’engagement étudiant</a:t>
            </a: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!</a:t>
            </a:r>
          </a:p>
          <a:p>
            <a:endParaRPr lang="fr-CA" sz="3000" spc="-10" dirty="0">
              <a:solidFill>
                <a:schemeClr val="bg1"/>
              </a:solidFill>
              <a:latin typeface="Palatino Linotype"/>
              <a:ea typeface="+mj-ea"/>
            </a:endParaRPr>
          </a:p>
        </p:txBody>
      </p:sp>
      <p:pic>
        <p:nvPicPr>
          <p:cNvPr id="5" name="Image 4" descr="Une image contenant aérien, Photographie aérienne, arbre, plein air&#10;&#10;Description générée automatiquement">
            <a:extLst>
              <a:ext uri="{FF2B5EF4-FFF2-40B4-BE49-F238E27FC236}">
                <a16:creationId xmlns:a16="http://schemas.microsoft.com/office/drawing/2014/main" id="{B6446918-51FE-9A2A-EA44-548E774D4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1" y="3985411"/>
            <a:ext cx="7301016" cy="487879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305441-AC0A-90FF-35A2-CBBA28B66BBB}"/>
              </a:ext>
            </a:extLst>
          </p:cNvPr>
          <p:cNvSpPr txBox="1"/>
          <p:nvPr/>
        </p:nvSpPr>
        <p:spPr>
          <a:xfrm>
            <a:off x="734492" y="9390937"/>
            <a:ext cx="357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Source : site internet </a:t>
            </a:r>
            <a:r>
              <a:rPr lang="fr-CA" dirty="0" err="1">
                <a:solidFill>
                  <a:schemeClr val="bg1"/>
                </a:solidFill>
              </a:rPr>
              <a:t>UdeS</a:t>
            </a:r>
            <a:r>
              <a:rPr lang="fr-CA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772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fr-CA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1485900"/>
            <a:ext cx="7798307" cy="2376292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10"/>
              </a:spcBef>
            </a:pPr>
            <a:r>
              <a:rPr lang="fr-CA" sz="7050" b="1" spc="475" dirty="0">
                <a:solidFill>
                  <a:srgbClr val="FFFF00"/>
                </a:solidFill>
                <a:latin typeface="Tahoma"/>
                <a:cs typeface="Tahoma"/>
              </a:rPr>
              <a:t>ENDROITS STRATÉGIQUES</a:t>
            </a:r>
            <a:endParaRPr sz="70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64442" y="1881183"/>
            <a:ext cx="122358" cy="6998113"/>
          </a:xfrm>
          <a:custGeom>
            <a:avLst/>
            <a:gdLst/>
            <a:ahLst/>
            <a:cxnLst/>
            <a:rect l="l" t="t" r="r" b="b"/>
            <a:pathLst>
              <a:path w="108584" h="5542280">
                <a:moveTo>
                  <a:pt x="108546" y="0"/>
                </a:moveTo>
                <a:lnTo>
                  <a:pt x="0" y="0"/>
                </a:lnTo>
                <a:lnTo>
                  <a:pt x="0" y="607072"/>
                </a:lnTo>
                <a:lnTo>
                  <a:pt x="0" y="626783"/>
                </a:lnTo>
                <a:lnTo>
                  <a:pt x="0" y="5542216"/>
                </a:lnTo>
                <a:lnTo>
                  <a:pt x="108546" y="5542216"/>
                </a:lnTo>
                <a:lnTo>
                  <a:pt x="108546" y="607072"/>
                </a:lnTo>
                <a:lnTo>
                  <a:pt x="1085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6F9A21-B1AB-F0CE-CFD8-53791ED4B6BF}"/>
              </a:ext>
            </a:extLst>
          </p:cNvPr>
          <p:cNvSpPr txBox="1"/>
          <p:nvPr/>
        </p:nvSpPr>
        <p:spPr>
          <a:xfrm>
            <a:off x="9010483" y="5313213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120" dirty="0">
                <a:solidFill>
                  <a:srgbClr val="FFFF00"/>
                </a:solidFill>
                <a:latin typeface="Tahoma"/>
                <a:ea typeface="+mj-ea"/>
                <a:cs typeface="Tahoma"/>
              </a:rPr>
              <a:t>Comment réserver? </a:t>
            </a:r>
            <a:endParaRPr lang="fr-CA" sz="3600" b="1" spc="120" dirty="0">
              <a:solidFill>
                <a:srgbClr val="FFF829"/>
              </a:solidFill>
              <a:latin typeface="Tahoma"/>
              <a:ea typeface="+mj-ea"/>
              <a:cs typeface="Tahoma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9BA51D-85CD-5FFD-5641-7636AE62A028}"/>
              </a:ext>
            </a:extLst>
          </p:cNvPr>
          <p:cNvSpPr txBox="1"/>
          <p:nvPr/>
        </p:nvSpPr>
        <p:spPr>
          <a:xfrm>
            <a:off x="9067796" y="5999194"/>
            <a:ext cx="845363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3000" spc="-10" dirty="0">
                <a:solidFill>
                  <a:schemeClr val="bg1"/>
                </a:solidFill>
                <a:latin typeface="Palatino Linotype"/>
                <a:ea typeface="+mj-ea"/>
              </a:rPr>
              <a:t>Audrey Beaudry (SVE)</a:t>
            </a:r>
            <a:endParaRPr lang="fr-FR" dirty="0">
              <a:solidFill>
                <a:schemeClr val="bg1"/>
              </a:solidFill>
              <a:ea typeface="+mj-e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spc="-10" dirty="0">
                <a:solidFill>
                  <a:schemeClr val="bg1"/>
                </a:solidFill>
                <a:latin typeface="Palatino Linotype"/>
                <a:ea typeface="+mj-ea"/>
              </a:rPr>
              <a:t>audrey.beaudry@usherbrooke.ca</a:t>
            </a:r>
          </a:p>
          <a:p>
            <a:r>
              <a:rPr lang="fr-FR" sz="3000" spc="-10" dirty="0">
                <a:solidFill>
                  <a:schemeClr val="bg1"/>
                </a:solidFill>
                <a:latin typeface="Palatino Linotype"/>
                <a:ea typeface="+mj-ea"/>
              </a:rPr>
              <a:t>Formulaire de réservation de locaux</a:t>
            </a:r>
          </a:p>
          <a:p>
            <a:endParaRPr lang="fr-FR" sz="30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Consultez les </a:t>
            </a: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  <a:hlinkClick r:id="rId2"/>
              </a:rPr>
              <a:t>essentiels à l’engagement étudiant</a:t>
            </a: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!</a:t>
            </a:r>
          </a:p>
          <a:p>
            <a:endParaRPr lang="fr-CA" sz="3000" spc="-10" dirty="0">
              <a:solidFill>
                <a:schemeClr val="bg1"/>
              </a:solidFill>
              <a:latin typeface="Palatino Linotype"/>
              <a:ea typeface="+mj-ea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452671-C259-3640-83BD-089227B7274E}"/>
              </a:ext>
            </a:extLst>
          </p:cNvPr>
          <p:cNvSpPr txBox="1"/>
          <p:nvPr/>
        </p:nvSpPr>
        <p:spPr>
          <a:xfrm>
            <a:off x="9067796" y="1885538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spc="120" dirty="0">
                <a:solidFill>
                  <a:srgbClr val="FFF829"/>
                </a:solidFill>
                <a:latin typeface="Tahoma"/>
                <a:ea typeface="+mj-ea"/>
                <a:cs typeface="Tahoma"/>
              </a:rPr>
              <a:t>Campus Longueuil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7FCB80-3C84-B4DE-52D2-A8102E3FD386}"/>
              </a:ext>
            </a:extLst>
          </p:cNvPr>
          <p:cNvSpPr txBox="1"/>
          <p:nvPr/>
        </p:nvSpPr>
        <p:spPr>
          <a:xfrm>
            <a:off x="9144000" y="2566986"/>
            <a:ext cx="845363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Foyer B2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Agora</a:t>
            </a:r>
          </a:p>
          <a:p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r>
              <a:rPr lang="fr-CA" sz="3000" spc="-10" dirty="0">
                <a:solidFill>
                  <a:srgbClr val="FFFF00"/>
                </a:solidFill>
                <a:latin typeface="Palatino Linotype"/>
                <a:ea typeface="+mj-ea"/>
              </a:rPr>
              <a:t>Extérieur: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Oasis</a:t>
            </a:r>
          </a:p>
        </p:txBody>
      </p:sp>
      <p:pic>
        <p:nvPicPr>
          <p:cNvPr id="5" name="Image 4" descr="Une image contenant ciel, plein air, architecture, Bâtiment commercial&#10;&#10;Description générée automatiquement">
            <a:extLst>
              <a:ext uri="{FF2B5EF4-FFF2-40B4-BE49-F238E27FC236}">
                <a16:creationId xmlns:a16="http://schemas.microsoft.com/office/drawing/2014/main" id="{0E5DA2DF-432A-00E7-1233-DAB96BFB2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7" y="3913114"/>
            <a:ext cx="7431786" cy="49661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4244A0A-7A0F-CB08-E34D-556EB39176F9}"/>
              </a:ext>
            </a:extLst>
          </p:cNvPr>
          <p:cNvSpPr txBox="1"/>
          <p:nvPr/>
        </p:nvSpPr>
        <p:spPr>
          <a:xfrm>
            <a:off x="766567" y="9398482"/>
            <a:ext cx="3576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Source : site internet </a:t>
            </a:r>
            <a:r>
              <a:rPr lang="fr-CA" dirty="0" err="1">
                <a:solidFill>
                  <a:schemeClr val="bg1"/>
                </a:solidFill>
              </a:rPr>
              <a:t>UdeS</a:t>
            </a:r>
            <a:r>
              <a:rPr lang="fr-CA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6882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fr-CA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8649" y="1360420"/>
            <a:ext cx="7445375" cy="934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0"/>
              </a:spcBef>
            </a:pPr>
            <a:r>
              <a:rPr lang="fr-CA" sz="6000" spc="-95" dirty="0"/>
              <a:t>À DISTANCE</a:t>
            </a:r>
            <a:endParaRPr sz="6000" dirty="0"/>
          </a:p>
        </p:txBody>
      </p:sp>
      <p:sp>
        <p:nvSpPr>
          <p:cNvPr id="7" name="object 7"/>
          <p:cNvSpPr txBox="1"/>
          <p:nvPr/>
        </p:nvSpPr>
        <p:spPr>
          <a:xfrm>
            <a:off x="1021966" y="2908877"/>
            <a:ext cx="7572058" cy="4764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lang="fr-CA" sz="3000" i="1" dirty="0">
                <a:solidFill>
                  <a:schemeClr val="bg1"/>
                </a:solidFill>
                <a:latin typeface="Palatino Linotype"/>
                <a:cs typeface="Palatino Linotype"/>
              </a:rPr>
              <a:t>29,71% des personnes sont à distance</a:t>
            </a:r>
            <a:endParaRPr lang="fr-FR" sz="2250" dirty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5950" y="0"/>
            <a:ext cx="8782050" cy="10286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6271597-9496-AD20-13E3-B308045A4F79}"/>
              </a:ext>
            </a:extLst>
          </p:cNvPr>
          <p:cNvSpPr txBox="1"/>
          <p:nvPr/>
        </p:nvSpPr>
        <p:spPr>
          <a:xfrm>
            <a:off x="683214" y="8081857"/>
            <a:ext cx="8460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2400" b="1" spc="300" dirty="0">
                <a:solidFill>
                  <a:schemeClr val="bg1"/>
                </a:solidFill>
                <a:latin typeface="Palatino Linotype"/>
                <a:ea typeface="+mj-ea"/>
              </a:rPr>
              <a:t>RENDEZ VOS ACTIVITÉS ACCESSIBLES !</a:t>
            </a:r>
          </a:p>
          <a:p>
            <a:endParaRPr lang="fr-CA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78495FB-6483-A78D-A958-C4D46F4AA772}"/>
              </a:ext>
            </a:extLst>
          </p:cNvPr>
          <p:cNvSpPr txBox="1"/>
          <p:nvPr/>
        </p:nvSpPr>
        <p:spPr>
          <a:xfrm>
            <a:off x="1148649" y="5225741"/>
            <a:ext cx="7679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CA" sz="6000" b="1" spc="-95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Parents aux études</a:t>
            </a:r>
            <a:endParaRPr lang="fr-CA" sz="60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CDF032E8-FFAF-DD14-42E5-189312DFD464}"/>
              </a:ext>
            </a:extLst>
          </p:cNvPr>
          <p:cNvSpPr txBox="1"/>
          <p:nvPr/>
        </p:nvSpPr>
        <p:spPr>
          <a:xfrm>
            <a:off x="1148649" y="6742896"/>
            <a:ext cx="7572058" cy="47641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lang="fr-CA" sz="3000" i="1" dirty="0">
                <a:solidFill>
                  <a:schemeClr val="bg1"/>
                </a:solidFill>
                <a:latin typeface="Palatino Linotype"/>
                <a:cs typeface="Palatino Linotype"/>
              </a:rPr>
              <a:t>13,83% des personnes sont des parents</a:t>
            </a:r>
            <a:endParaRPr lang="fr-FR" sz="2250" dirty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629F19CD-B899-8017-1326-F62C1FE08BC0}"/>
              </a:ext>
            </a:extLst>
          </p:cNvPr>
          <p:cNvSpPr/>
          <p:nvPr/>
        </p:nvSpPr>
        <p:spPr>
          <a:xfrm rot="16200000">
            <a:off x="4586527" y="925807"/>
            <a:ext cx="122358" cy="6998113"/>
          </a:xfrm>
          <a:custGeom>
            <a:avLst/>
            <a:gdLst/>
            <a:ahLst/>
            <a:cxnLst/>
            <a:rect l="l" t="t" r="r" b="b"/>
            <a:pathLst>
              <a:path w="108584" h="5542280">
                <a:moveTo>
                  <a:pt x="108546" y="0"/>
                </a:moveTo>
                <a:lnTo>
                  <a:pt x="0" y="0"/>
                </a:lnTo>
                <a:lnTo>
                  <a:pt x="0" y="607072"/>
                </a:lnTo>
                <a:lnTo>
                  <a:pt x="0" y="626783"/>
                </a:lnTo>
                <a:lnTo>
                  <a:pt x="0" y="5542216"/>
                </a:lnTo>
                <a:lnTo>
                  <a:pt x="108546" y="5542216"/>
                </a:lnTo>
                <a:lnTo>
                  <a:pt x="108546" y="607072"/>
                </a:lnTo>
                <a:lnTo>
                  <a:pt x="1085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50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14205" y="3339711"/>
            <a:ext cx="8392795" cy="857286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1739264" algn="l"/>
                <a:tab pos="2465070" algn="l"/>
              </a:tabLst>
            </a:pPr>
            <a:r>
              <a:rPr lang="fr-CA" sz="2550" b="1" spc="-204" dirty="0">
                <a:solidFill>
                  <a:srgbClr val="212121"/>
                </a:solidFill>
                <a:latin typeface="Tahoma"/>
                <a:cs typeface="Tahoma"/>
              </a:rPr>
              <a:t>Ce n’est pas la génération </a:t>
            </a:r>
            <a:r>
              <a:rPr lang="fr-CA" sz="2550" b="1" spc="-204" dirty="0" err="1">
                <a:solidFill>
                  <a:srgbClr val="212121"/>
                </a:solidFill>
                <a:latin typeface="Tahoma"/>
                <a:cs typeface="Tahoma"/>
              </a:rPr>
              <a:t>TikTok</a:t>
            </a:r>
            <a:r>
              <a:rPr lang="fr-CA" sz="2550" b="1" spc="-204" dirty="0">
                <a:solidFill>
                  <a:srgbClr val="212121"/>
                </a:solidFill>
                <a:latin typeface="Tahoma"/>
                <a:cs typeface="Tahoma"/>
              </a:rPr>
              <a:t>, mais les REELS sont appréciés.  Les stories fournissent aussi une belle visibilité. 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96369" y="836500"/>
            <a:ext cx="14639231" cy="2240630"/>
          </a:xfrm>
          <a:prstGeom prst="rect">
            <a:avLst/>
          </a:prstGeom>
        </p:spPr>
        <p:txBody>
          <a:bodyPr vert="horz" wrap="square" lIns="0" tIns="1144540" rIns="0" bIns="0" rtlCol="0">
            <a:spAutoFit/>
          </a:bodyPr>
          <a:lstStyle/>
          <a:p>
            <a:pPr marL="6018530">
              <a:lnSpc>
                <a:spcPct val="100000"/>
              </a:lnSpc>
              <a:spcBef>
                <a:spcPts val="125"/>
              </a:spcBef>
            </a:pPr>
            <a:r>
              <a:rPr lang="fr-CA" sz="7050" spc="-340" dirty="0">
                <a:solidFill>
                  <a:srgbClr val="60E8DC"/>
                </a:solidFill>
              </a:rPr>
              <a:t>Réseaux sociaux</a:t>
            </a:r>
            <a:endParaRPr sz="7050" dirty="0"/>
          </a:p>
        </p:txBody>
      </p:sp>
      <p:pic>
        <p:nvPicPr>
          <p:cNvPr id="6" name="Image 5" descr="Une image contenant gadget, capture d’écran, Appareil électronique, Appareil mobile&#10;&#10;Description générée automatiquement">
            <a:extLst>
              <a:ext uri="{FF2B5EF4-FFF2-40B4-BE49-F238E27FC236}">
                <a16:creationId xmlns:a16="http://schemas.microsoft.com/office/drawing/2014/main" id="{6930E7B7-942A-0545-2007-748D4FAA2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5A2F3B2-3554-EE76-D604-AE389ED2EC60}"/>
              </a:ext>
            </a:extLst>
          </p:cNvPr>
          <p:cNvSpPr txBox="1"/>
          <p:nvPr/>
        </p:nvSpPr>
        <p:spPr>
          <a:xfrm>
            <a:off x="14630400" y="95631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Source : </a:t>
            </a:r>
            <a:r>
              <a:rPr lang="fr-CA" dirty="0" err="1"/>
              <a:t>Pixabay</a:t>
            </a:r>
            <a:r>
              <a:rPr lang="fr-CA" dirty="0"/>
              <a:t> -  </a:t>
            </a:r>
            <a:r>
              <a:rPr lang="fr-CA" dirty="0" err="1"/>
              <a:t>Pixelkult</a:t>
            </a:r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5B53677-9DAB-42CD-BA6B-16588249A84C}"/>
              </a:ext>
            </a:extLst>
          </p:cNvPr>
          <p:cNvSpPr txBox="1"/>
          <p:nvPr/>
        </p:nvSpPr>
        <p:spPr>
          <a:xfrm>
            <a:off x="9514205" y="9639300"/>
            <a:ext cx="4506595" cy="2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/>
              <a:t>Résultats du sondage « REMDUS : Est-ce qu’on se connaît? 2.0 »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3C4F1A-4430-F972-3AF6-91A7CBA32432}"/>
              </a:ext>
            </a:extLst>
          </p:cNvPr>
          <p:cNvSpPr txBox="1"/>
          <p:nvPr/>
        </p:nvSpPr>
        <p:spPr>
          <a:xfrm>
            <a:off x="9514205" y="4486616"/>
            <a:ext cx="6868795" cy="133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000" dirty="0">
                <a:latin typeface="Palatino Linotype" panose="02040502050505030304" pitchFamily="18" charset="0"/>
              </a:rPr>
              <a:t>Instagram: 33,33% en 1</a:t>
            </a:r>
            <a:r>
              <a:rPr lang="fr-CA" sz="2000" baseline="30000" dirty="0">
                <a:latin typeface="Palatino Linotype" panose="02040502050505030304" pitchFamily="18" charset="0"/>
              </a:rPr>
              <a:t>er</a:t>
            </a:r>
            <a:r>
              <a:rPr lang="fr-CA" sz="2000" dirty="0">
                <a:latin typeface="Palatino Linotype" panose="02040502050505030304" pitchFamily="18" charset="0"/>
              </a:rPr>
              <a:t> choix ; 27,41% en 2</a:t>
            </a:r>
            <a:r>
              <a:rPr lang="fr-CA" sz="2000" baseline="30000" dirty="0">
                <a:latin typeface="Palatino Linotype" panose="02040502050505030304" pitchFamily="18" charset="0"/>
              </a:rPr>
              <a:t>e</a:t>
            </a:r>
            <a:r>
              <a:rPr lang="fr-CA" sz="2000" dirty="0">
                <a:latin typeface="Palatino Linotype" panose="02040502050505030304" pitchFamily="18" charset="0"/>
              </a:rPr>
              <a:t> choix </a:t>
            </a:r>
          </a:p>
          <a:p>
            <a:pPr marL="342900" lvl="3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CA" sz="1600" dirty="0">
                <a:latin typeface="Palatino Linotype" panose="02040502050505030304" pitchFamily="18" charset="0"/>
              </a:rPr>
              <a:t>27,41% ne sont pas sur ce réseau!  </a:t>
            </a:r>
            <a:endParaRPr lang="fr-CA" sz="2000" dirty="0">
              <a:latin typeface="Palatino Linotype" panose="02040502050505030304" pitchFamily="18" charset="0"/>
            </a:endParaRPr>
          </a:p>
          <a:p>
            <a:pPr lvl="3">
              <a:lnSpc>
                <a:spcPct val="150000"/>
              </a:lnSpc>
            </a:pPr>
            <a:r>
              <a:rPr lang="fr-CA" sz="2000" dirty="0">
                <a:latin typeface="Palatino Linotype" panose="02040502050505030304" pitchFamily="18" charset="0"/>
              </a:rPr>
              <a:t>Facebook: 33,33% en 1</a:t>
            </a:r>
            <a:r>
              <a:rPr lang="fr-CA" sz="2000" baseline="30000" dirty="0">
                <a:latin typeface="Palatino Linotype" panose="02040502050505030304" pitchFamily="18" charset="0"/>
              </a:rPr>
              <a:t>er</a:t>
            </a:r>
            <a:r>
              <a:rPr lang="fr-CA" sz="2000" dirty="0">
                <a:latin typeface="Palatino Linotype" panose="02040502050505030304" pitchFamily="18" charset="0"/>
              </a:rPr>
              <a:t> choix ; 30,02% en 2</a:t>
            </a:r>
            <a:r>
              <a:rPr lang="fr-CA" sz="2000" baseline="30000" dirty="0">
                <a:latin typeface="Palatino Linotype" panose="02040502050505030304" pitchFamily="18" charset="0"/>
              </a:rPr>
              <a:t>e</a:t>
            </a:r>
            <a:r>
              <a:rPr lang="fr-CA" sz="2000" dirty="0">
                <a:latin typeface="Palatino Linotype" panose="02040502050505030304" pitchFamily="18" charset="0"/>
              </a:rPr>
              <a:t> choix </a:t>
            </a:r>
          </a:p>
        </p:txBody>
      </p:sp>
      <p:pic>
        <p:nvPicPr>
          <p:cNvPr id="11" name="Image 10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C0329CC1-97D9-45C6-5D19-151C7304A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205" y="5772130"/>
            <a:ext cx="7432675" cy="377569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4A028CA-0906-FE12-E2C1-A9C9B59F019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19500" y="1840624"/>
            <a:ext cx="12192000" cy="9348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fr-CA" sz="6000" dirty="0"/>
              <a:t>UN MOT SUR LES CONCOURS…</a:t>
            </a:r>
            <a:endParaRPr sz="6000" dirty="0"/>
          </a:p>
        </p:txBody>
      </p:sp>
      <p:sp>
        <p:nvSpPr>
          <p:cNvPr id="4" name="object 4"/>
          <p:cNvSpPr txBox="1"/>
          <p:nvPr/>
        </p:nvSpPr>
        <p:spPr>
          <a:xfrm>
            <a:off x="4283075" y="3980910"/>
            <a:ext cx="6461125" cy="1628651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bg1"/>
                </a:solidFill>
                <a:latin typeface="Palatino Linotype"/>
                <a:cs typeface="Palatino Linotype"/>
              </a:rPr>
              <a:t>67,09 % : Billets événementiels </a:t>
            </a: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bg1"/>
                </a:solidFill>
                <a:latin typeface="Palatino Linotype"/>
                <a:cs typeface="Palatino Linotype"/>
              </a:rPr>
              <a:t>65.39% : Cartes-cadeaux</a:t>
            </a: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bg1"/>
                </a:solidFill>
                <a:latin typeface="Palatino Linotype"/>
                <a:cs typeface="Palatino Linotype"/>
              </a:rPr>
              <a:t>51,59% : Billets de cinéma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4240F18-4917-84BF-CEA2-851A1AE381FD}"/>
              </a:ext>
            </a:extLst>
          </p:cNvPr>
          <p:cNvSpPr txBox="1"/>
          <p:nvPr/>
        </p:nvSpPr>
        <p:spPr>
          <a:xfrm>
            <a:off x="3886200" y="7085521"/>
            <a:ext cx="11658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" marR="316865" algn="just"/>
            <a:r>
              <a:rPr lang="fr-CA" sz="2800" b="1" spc="600" dirty="0">
                <a:solidFill>
                  <a:schemeClr val="bg1"/>
                </a:solidFill>
                <a:latin typeface="Palatino Linotype"/>
                <a:ea typeface="+mj-ea"/>
              </a:rPr>
              <a:t>Important : Rendez-les accessibles pour les personnes sans réseaux sociaux. Facilitez-vous la tâche pour comptabiliser les personnes gagnantes.</a:t>
            </a:r>
          </a:p>
          <a:p>
            <a:endParaRPr lang="fr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A3EF3-B7AA-12BE-EADE-709AB2D73FC5}"/>
              </a:ext>
            </a:extLst>
          </p:cNvPr>
          <p:cNvSpPr/>
          <p:nvPr/>
        </p:nvSpPr>
        <p:spPr>
          <a:xfrm>
            <a:off x="11430000" y="4168179"/>
            <a:ext cx="4868825" cy="209288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5B775F-2924-952F-F7D6-D8882426FE73}"/>
              </a:ext>
            </a:extLst>
          </p:cNvPr>
          <p:cNvSpPr txBox="1"/>
          <p:nvPr/>
        </p:nvSpPr>
        <p:spPr>
          <a:xfrm>
            <a:off x="12012449" y="4676010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latin typeface="Palatino Linotype" panose="02040502050505030304" pitchFamily="18" charset="0"/>
              </a:rPr>
              <a:t>Permet : </a:t>
            </a:r>
            <a:br>
              <a:rPr lang="fr-CA" sz="3200" dirty="0">
                <a:latin typeface="Palatino Linotype" panose="02040502050505030304" pitchFamily="18" charset="0"/>
              </a:rPr>
            </a:br>
            <a:r>
              <a:rPr lang="fr-CA" sz="3200" dirty="0">
                <a:latin typeface="Palatino Linotype" panose="02040502050505030304" pitchFamily="18" charset="0"/>
              </a:rPr>
              <a:t>plus d’abonnements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0" y="723900"/>
            <a:ext cx="15011400" cy="3025460"/>
          </a:xfrm>
          <a:prstGeom prst="rect">
            <a:avLst/>
          </a:prstGeom>
        </p:spPr>
        <p:txBody>
          <a:bodyPr vert="horz" wrap="square" lIns="0" tIns="1144540" rIns="0" bIns="0" rtlCol="0">
            <a:spAutoFit/>
          </a:bodyPr>
          <a:lstStyle/>
          <a:p>
            <a:pPr marL="6018530">
              <a:lnSpc>
                <a:spcPct val="100000"/>
              </a:lnSpc>
              <a:spcBef>
                <a:spcPts val="125"/>
              </a:spcBef>
            </a:pPr>
            <a:r>
              <a:rPr lang="fr-CA" sz="7050" spc="85" dirty="0">
                <a:solidFill>
                  <a:srgbClr val="60E8DC"/>
                </a:solidFill>
              </a:rPr>
              <a:t>Pages pertinentes</a:t>
            </a:r>
            <a:br>
              <a:rPr lang="fr-CA" sz="7050" spc="85" dirty="0">
                <a:solidFill>
                  <a:srgbClr val="60E8DC"/>
                </a:solidFill>
              </a:rPr>
            </a:br>
            <a:br>
              <a:rPr lang="fr-CA" sz="2550" spc="85" dirty="0">
                <a:solidFill>
                  <a:srgbClr val="60E8DC"/>
                </a:solidFill>
              </a:rPr>
            </a:br>
            <a:r>
              <a:rPr lang="pt-BR" sz="2550" spc="200" dirty="0">
                <a:solidFill>
                  <a:srgbClr val="161325"/>
                </a:solidFill>
              </a:rPr>
              <a:t>C</a:t>
            </a:r>
            <a:r>
              <a:rPr lang="pt-BR" sz="2550" spc="-140" dirty="0">
                <a:solidFill>
                  <a:srgbClr val="161325"/>
                </a:solidFill>
              </a:rPr>
              <a:t> </a:t>
            </a:r>
            <a:r>
              <a:rPr lang="pt-BR" sz="2550" spc="254" dirty="0">
                <a:solidFill>
                  <a:srgbClr val="161325"/>
                </a:solidFill>
              </a:rPr>
              <a:t>O</a:t>
            </a:r>
            <a:r>
              <a:rPr lang="pt-BR" sz="2550" spc="-135" dirty="0">
                <a:solidFill>
                  <a:srgbClr val="161325"/>
                </a:solidFill>
              </a:rPr>
              <a:t> </a:t>
            </a:r>
            <a:r>
              <a:rPr lang="pt-BR" sz="2550" spc="135" dirty="0">
                <a:solidFill>
                  <a:srgbClr val="161325"/>
                </a:solidFill>
              </a:rPr>
              <a:t>N</a:t>
            </a:r>
            <a:r>
              <a:rPr lang="pt-BR" sz="2550" spc="-135" dirty="0">
                <a:solidFill>
                  <a:srgbClr val="161325"/>
                </a:solidFill>
              </a:rPr>
              <a:t> </a:t>
            </a:r>
            <a:r>
              <a:rPr lang="pt-BR" sz="2550" spc="95" dirty="0">
                <a:solidFill>
                  <a:srgbClr val="161325"/>
                </a:solidFill>
              </a:rPr>
              <a:t>S</a:t>
            </a:r>
            <a:r>
              <a:rPr lang="pt-BR" sz="2550" spc="-140" dirty="0">
                <a:solidFill>
                  <a:srgbClr val="161325"/>
                </a:solidFill>
              </a:rPr>
              <a:t> </a:t>
            </a:r>
            <a:r>
              <a:rPr lang="pt-BR" sz="2550" spc="-120" dirty="0">
                <a:solidFill>
                  <a:srgbClr val="161325"/>
                </a:solidFill>
              </a:rPr>
              <a:t>E</a:t>
            </a:r>
            <a:r>
              <a:rPr lang="pt-BR" sz="2550" spc="-135" dirty="0">
                <a:solidFill>
                  <a:srgbClr val="161325"/>
                </a:solidFill>
              </a:rPr>
              <a:t> </a:t>
            </a:r>
            <a:r>
              <a:rPr lang="pt-BR" sz="2550" spc="-459" dirty="0">
                <a:solidFill>
                  <a:srgbClr val="161325"/>
                </a:solidFill>
              </a:rPr>
              <a:t>I</a:t>
            </a:r>
            <a:r>
              <a:rPr lang="pt-BR" sz="2550" spc="-135" dirty="0">
                <a:solidFill>
                  <a:srgbClr val="161325"/>
                </a:solidFill>
              </a:rPr>
              <a:t> </a:t>
            </a:r>
            <a:r>
              <a:rPr lang="pt-BR" sz="2550" spc="-50" dirty="0">
                <a:solidFill>
                  <a:srgbClr val="161325"/>
                </a:solidFill>
              </a:rPr>
              <a:t>L </a:t>
            </a:r>
            <a:r>
              <a:rPr lang="pt-BR" sz="2550" spc="300" dirty="0">
                <a:solidFill>
                  <a:srgbClr val="161325"/>
                </a:solidFill>
              </a:rPr>
              <a:t>: SUIVEZ VOS ADVERSAIRES!</a:t>
            </a:r>
            <a:endParaRPr sz="2550" spc="300" dirty="0"/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2C93877D-1B8F-7996-D371-EF454057341F}"/>
              </a:ext>
            </a:extLst>
          </p:cNvPr>
          <p:cNvSpPr txBox="1"/>
          <p:nvPr/>
        </p:nvSpPr>
        <p:spPr>
          <a:xfrm>
            <a:off x="9144000" y="4229100"/>
            <a:ext cx="8782050" cy="4891083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2"/>
              </a:rPr>
              <a:t>Université de Sherbrooke</a:t>
            </a:r>
            <a:endParaRPr lang="fr-CA" sz="2950" b="1" i="1" spc="10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3"/>
              </a:rPr>
              <a:t>Services à la vie étudiante </a:t>
            </a:r>
            <a:endParaRPr lang="fr-CA" sz="2950" b="1" i="1" spc="10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4"/>
              </a:rPr>
              <a:t>Fondation FORCE études</a:t>
            </a:r>
            <a:endParaRPr lang="fr-CA" sz="2950" b="1" i="1" spc="10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5"/>
              </a:rPr>
              <a:t>Union étudiante du Québec </a:t>
            </a:r>
            <a:endParaRPr lang="fr-CA" sz="2950" b="1" i="1" spc="10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6"/>
              </a:rPr>
              <a:t>FEUS</a:t>
            </a:r>
            <a:endParaRPr lang="fr-CA" sz="2950" b="1" i="1" spc="10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7"/>
              </a:rPr>
              <a:t>CFAK</a:t>
            </a: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 et </a:t>
            </a: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8"/>
              </a:rPr>
              <a:t>Journal Le Collectif</a:t>
            </a: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*</a:t>
            </a: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Toute autre association / regroupement </a:t>
            </a:r>
          </a:p>
          <a:p>
            <a:pPr marL="12700">
              <a:lnSpc>
                <a:spcPct val="100000"/>
              </a:lnSpc>
              <a:spcBef>
                <a:spcPts val="680"/>
              </a:spcBef>
              <a:tabLst>
                <a:tab pos="779780" algn="l"/>
              </a:tabLst>
            </a:pP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       que vous trouvez </a:t>
            </a:r>
            <a:r>
              <a:rPr lang="fr-CA" sz="2950" b="1" i="1" spc="105" dirty="0" err="1">
                <a:solidFill>
                  <a:schemeClr val="tx1"/>
                </a:solidFill>
                <a:latin typeface="Palatino Linotype"/>
                <a:cs typeface="Palatino Linotype"/>
              </a:rPr>
              <a:t>pertinent.e.s</a:t>
            </a:r>
            <a:r>
              <a:rPr lang="fr-CA" sz="295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!</a:t>
            </a:r>
          </a:p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endParaRPr lang="fr-CA" sz="2950" dirty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pic>
        <p:nvPicPr>
          <p:cNvPr id="6" name="object 6">
            <a:extLst>
              <a:ext uri="{FF2B5EF4-FFF2-40B4-BE49-F238E27FC236}">
                <a16:creationId xmlns:a16="http://schemas.microsoft.com/office/drawing/2014/main" id="{8F079B13-5916-5665-485B-948A86D3879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"/>
            <a:ext cx="8782050" cy="1028699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696E3C-13E3-37F1-F3CC-6192AD51654D}"/>
              </a:ext>
            </a:extLst>
          </p:cNvPr>
          <p:cNvSpPr txBox="1"/>
          <p:nvPr/>
        </p:nvSpPr>
        <p:spPr>
          <a:xfrm>
            <a:off x="9906000" y="92583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* Ils sont bloqués par META, mais peuvent être identifiés!</a:t>
            </a:r>
          </a:p>
        </p:txBody>
      </p:sp>
    </p:spTree>
    <p:extLst>
      <p:ext uri="{BB962C8B-B14F-4D97-AF65-F5344CB8AC3E}">
        <p14:creationId xmlns:p14="http://schemas.microsoft.com/office/powerpoint/2010/main" val="1062206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1" y="723900"/>
            <a:ext cx="14859000" cy="3333236"/>
          </a:xfrm>
          <a:prstGeom prst="rect">
            <a:avLst/>
          </a:prstGeom>
        </p:spPr>
        <p:txBody>
          <a:bodyPr vert="horz" wrap="square" lIns="0" tIns="1144540" rIns="0" bIns="0" rtlCol="0">
            <a:spAutoFit/>
          </a:bodyPr>
          <a:lstStyle/>
          <a:p>
            <a:pPr marL="6018530" algn="ctr">
              <a:spcBef>
                <a:spcPts val="125"/>
              </a:spcBef>
            </a:pPr>
            <a:r>
              <a:rPr lang="fr-CA" sz="7050" spc="85" dirty="0">
                <a:solidFill>
                  <a:srgbClr val="60E8DC"/>
                </a:solidFill>
              </a:rPr>
              <a:t>Groupes pertinents</a:t>
            </a:r>
            <a:br>
              <a:rPr lang="fr-CA" sz="7050" spc="85" dirty="0">
                <a:solidFill>
                  <a:srgbClr val="60E8DC"/>
                </a:solidFill>
              </a:rPr>
            </a:br>
            <a:r>
              <a:rPr lang="pt-BR" sz="2550" b="1" spc="300" dirty="0">
                <a:solidFill>
                  <a:srgbClr val="161325"/>
                </a:solidFill>
              </a:rPr>
              <a:t>C O N S E I L : </a:t>
            </a:r>
            <a:r>
              <a:rPr lang="pt-BR" sz="2550" b="1" spc="600" dirty="0">
                <a:solidFill>
                  <a:srgbClr val="161325"/>
                </a:solidFill>
              </a:rPr>
              <a:t>CHAQUE GROUPE A SA PERTINENCE</a:t>
            </a:r>
            <a:br>
              <a:rPr lang="fr-CA" sz="2000" b="1" spc="300" dirty="0"/>
            </a:br>
            <a:endParaRPr sz="20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82050" cy="10286999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26752D36-CC47-B020-A805-2AB86E5AAC77}"/>
              </a:ext>
            </a:extLst>
          </p:cNvPr>
          <p:cNvSpPr txBox="1"/>
          <p:nvPr/>
        </p:nvSpPr>
        <p:spPr>
          <a:xfrm>
            <a:off x="9505952" y="4408594"/>
            <a:ext cx="8401049" cy="4947508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779780" indent="-767080">
              <a:lnSpc>
                <a:spcPct val="100000"/>
              </a:lnSpc>
              <a:spcBef>
                <a:spcPts val="680"/>
              </a:spcBef>
              <a:buChar char="-"/>
              <a:tabLst>
                <a:tab pos="779780" algn="l"/>
              </a:tabLst>
            </a:pPr>
            <a:r>
              <a:rPr lang="fr-CA" sz="2800" b="1" i="1" spc="105" dirty="0">
                <a:solidFill>
                  <a:schemeClr val="tx1"/>
                </a:solidFill>
                <a:latin typeface="Palatino Linotype"/>
                <a:cs typeface="Palatino Linotype"/>
                <a:hlinkClick r:id="rId3"/>
              </a:rPr>
              <a:t>Associations représentantes du REMDUS </a:t>
            </a:r>
            <a:endParaRPr lang="fr-CA" sz="2800" b="1" i="1" spc="10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  <a:tabLst>
                <a:tab pos="779780" algn="l"/>
              </a:tabLst>
            </a:pPr>
            <a:r>
              <a:rPr lang="fr-CA" sz="280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        (exécutif seulement!)</a:t>
            </a:r>
          </a:p>
          <a:p>
            <a:pPr marL="779780" indent="-767080">
              <a:lnSpc>
                <a:spcPct val="100000"/>
              </a:lnSpc>
              <a:spcBef>
                <a:spcPts val="585"/>
              </a:spcBef>
              <a:buChar char="-"/>
              <a:tabLst>
                <a:tab pos="779780" algn="l"/>
              </a:tabLst>
            </a:pPr>
            <a:r>
              <a:rPr lang="fr-CA" sz="2800" b="1" i="1" dirty="0">
                <a:solidFill>
                  <a:schemeClr val="tx1"/>
                </a:solidFill>
                <a:latin typeface="Palatino Linotype"/>
                <a:cs typeface="Palatino Linotype"/>
                <a:hlinkClick r:id="rId4"/>
              </a:rPr>
              <a:t>Communauté étudiante - </a:t>
            </a:r>
            <a:r>
              <a:rPr lang="fr-CA" sz="2800" b="1" i="1" dirty="0" err="1">
                <a:solidFill>
                  <a:schemeClr val="tx1"/>
                </a:solidFill>
                <a:latin typeface="Palatino Linotype"/>
                <a:cs typeface="Palatino Linotype"/>
                <a:hlinkClick r:id="rId4"/>
              </a:rPr>
              <a:t>UdeS</a:t>
            </a:r>
            <a:endParaRPr lang="fr-CA" sz="2800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585"/>
              </a:spcBef>
              <a:buChar char="-"/>
              <a:tabLst>
                <a:tab pos="779780" algn="l"/>
              </a:tabLst>
            </a:pPr>
            <a:r>
              <a:rPr lang="fr-CA" sz="2800" b="1" i="1" dirty="0">
                <a:solidFill>
                  <a:schemeClr val="tx1"/>
                </a:solidFill>
                <a:latin typeface="Palatino Linotype"/>
                <a:cs typeface="Palatino Linotype"/>
                <a:hlinkClick r:id="rId5"/>
              </a:rPr>
              <a:t>Vie étudiante FMSS</a:t>
            </a:r>
            <a:endParaRPr lang="fr-CA" sz="2800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585"/>
              </a:spcBef>
              <a:buChar char="-"/>
              <a:tabLst>
                <a:tab pos="779780" algn="l"/>
              </a:tabLst>
            </a:pPr>
            <a:r>
              <a:rPr lang="fr-CA" sz="2800" b="1" i="1" spc="65" dirty="0">
                <a:solidFill>
                  <a:schemeClr val="tx1"/>
                </a:solidFill>
                <a:latin typeface="Palatino Linotype"/>
                <a:cs typeface="Palatino Linotype"/>
                <a:hlinkClick r:id="rId6"/>
              </a:rPr>
              <a:t>Université de Sherbrooke – Campus de Longueuil</a:t>
            </a:r>
            <a:endParaRPr lang="fr-CA" sz="2800" b="1" i="1" spc="6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lnSpc>
                <a:spcPct val="100000"/>
              </a:lnSpc>
              <a:spcBef>
                <a:spcPts val="585"/>
              </a:spcBef>
              <a:buChar char="-"/>
              <a:tabLst>
                <a:tab pos="779780" algn="l"/>
              </a:tabLst>
            </a:pPr>
            <a:r>
              <a:rPr lang="fr-CA" sz="2800" b="1" i="1" spc="65" dirty="0">
                <a:solidFill>
                  <a:schemeClr val="tx1"/>
                </a:solidFill>
                <a:latin typeface="Palatino Linotype"/>
                <a:cs typeface="Palatino Linotype"/>
                <a:hlinkClick r:id="rId7"/>
              </a:rPr>
              <a:t>Regroupement des parents aux études de l’</a:t>
            </a:r>
            <a:r>
              <a:rPr lang="fr-CA" sz="2800" b="1" i="1" spc="65" dirty="0" err="1">
                <a:solidFill>
                  <a:schemeClr val="tx1"/>
                </a:solidFill>
                <a:latin typeface="Palatino Linotype"/>
                <a:cs typeface="Palatino Linotype"/>
                <a:hlinkClick r:id="rId7"/>
              </a:rPr>
              <a:t>UdeS</a:t>
            </a:r>
            <a:endParaRPr lang="fr-CA" sz="2800" b="1" i="1" spc="65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779780" indent="-767080">
              <a:spcBef>
                <a:spcPts val="585"/>
              </a:spcBef>
              <a:buFontTx/>
              <a:buChar char="-"/>
              <a:tabLst>
                <a:tab pos="779780" algn="l"/>
              </a:tabLst>
            </a:pPr>
            <a:r>
              <a:rPr lang="fr-CA" sz="280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Toute autre association / regroupement </a:t>
            </a:r>
          </a:p>
          <a:p>
            <a:pPr marL="12700">
              <a:spcBef>
                <a:spcPts val="585"/>
              </a:spcBef>
              <a:tabLst>
                <a:tab pos="779780" algn="l"/>
              </a:tabLst>
            </a:pPr>
            <a:r>
              <a:rPr lang="fr-CA" sz="280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         que vous trouvez </a:t>
            </a:r>
            <a:r>
              <a:rPr lang="fr-CA" sz="2800" b="1" i="1" spc="105" dirty="0" err="1">
                <a:solidFill>
                  <a:schemeClr val="tx1"/>
                </a:solidFill>
                <a:latin typeface="Palatino Linotype"/>
                <a:cs typeface="Palatino Linotype"/>
              </a:rPr>
              <a:t>pertinent.e.s</a:t>
            </a:r>
            <a:r>
              <a:rPr lang="fr-CA" sz="2800" b="1" i="1" spc="105" dirty="0">
                <a:solidFill>
                  <a:schemeClr val="tx1"/>
                </a:solidFill>
                <a:latin typeface="Palatino Linotype"/>
                <a:cs typeface="Palatino Linotype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8651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cercle, Dessin d’enfant, Caractère coloré, Graphique">
            <a:extLst>
              <a:ext uri="{FF2B5EF4-FFF2-40B4-BE49-F238E27FC236}">
                <a16:creationId xmlns:a16="http://schemas.microsoft.com/office/drawing/2014/main" id="{BFC4FB42-B14C-151E-4814-77FEB9BA3D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8"/>
            <a:ext cx="18288000" cy="10287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528762" y="3036985"/>
            <a:ext cx="6929438" cy="198067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  <a:tabLst>
                <a:tab pos="1739264" algn="l"/>
                <a:tab pos="2465070" algn="l"/>
              </a:tabLst>
            </a:pPr>
            <a:r>
              <a:rPr lang="fr-CA" sz="3600" b="1" dirty="0">
                <a:latin typeface="Tahoma"/>
                <a:cs typeface="Tahoma"/>
              </a:rPr>
              <a:t>Algorithme de META</a:t>
            </a:r>
          </a:p>
          <a:p>
            <a:pPr algn="l" fontAlgn="base"/>
            <a:r>
              <a:rPr lang="fr-CA" sz="2400" dirty="0">
                <a:latin typeface="Tahoma"/>
                <a:cs typeface="Tahoma"/>
              </a:rPr>
              <a:t>Pas de "j’aime", pas de visibilité</a:t>
            </a:r>
          </a:p>
          <a:p>
            <a:pPr algn="l" fontAlgn="base"/>
            <a:r>
              <a:rPr lang="fr-CA" sz="2400" dirty="0">
                <a:latin typeface="Tahoma"/>
                <a:cs typeface="Tahoma"/>
              </a:rPr>
              <a:t>Priorisation des vidéos (avec sous-titres)</a:t>
            </a:r>
            <a:br>
              <a:rPr lang="fr-CA" sz="3600" dirty="0">
                <a:latin typeface="Tahoma"/>
                <a:cs typeface="Tahoma"/>
              </a:rPr>
            </a:br>
            <a:endParaRPr sz="36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800600" y="317937"/>
            <a:ext cx="13258800" cy="2386823"/>
          </a:xfrm>
          <a:prstGeom prst="rect">
            <a:avLst/>
          </a:prstGeom>
        </p:spPr>
        <p:txBody>
          <a:bodyPr vert="horz" wrap="square" lIns="0" tIns="1144540" rIns="0" bIns="0" rtlCol="0">
            <a:spAutoFit/>
          </a:bodyPr>
          <a:lstStyle/>
          <a:p>
            <a:pPr marL="6018530">
              <a:lnSpc>
                <a:spcPct val="100000"/>
              </a:lnSpc>
              <a:spcBef>
                <a:spcPts val="125"/>
              </a:spcBef>
            </a:pPr>
            <a:r>
              <a:rPr lang="fr-CA" sz="8000" spc="-340" dirty="0">
                <a:solidFill>
                  <a:srgbClr val="60E8DC"/>
                </a:solidFill>
              </a:rPr>
              <a:t>REPARTAGEZ !</a:t>
            </a:r>
            <a:endParaRPr sz="80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D1EA99C-A4C2-702E-56B3-051B74319F0C}"/>
              </a:ext>
            </a:extLst>
          </p:cNvPr>
          <p:cNvSpPr txBox="1"/>
          <p:nvPr/>
        </p:nvSpPr>
        <p:spPr>
          <a:xfrm>
            <a:off x="9144000" y="2799461"/>
            <a:ext cx="91963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750">
              <a:lnSpc>
                <a:spcPct val="100000"/>
              </a:lnSpc>
            </a:pPr>
            <a:r>
              <a:rPr lang="fr-CA" sz="2800" i="1" spc="-10" dirty="0">
                <a:solidFill>
                  <a:srgbClr val="212121"/>
                </a:solidFill>
                <a:latin typeface="Palatino Linotype"/>
                <a:cs typeface="Palatino Linotype"/>
              </a:rPr>
              <a:t>- Identifiez-nous </a:t>
            </a:r>
            <a:br>
              <a:rPr lang="fr-CA" sz="2800" i="1" spc="-10" dirty="0">
                <a:solidFill>
                  <a:srgbClr val="212121"/>
                </a:solidFill>
                <a:latin typeface="Palatino Linotype"/>
                <a:cs typeface="Palatino Linotype"/>
              </a:rPr>
            </a:br>
            <a:r>
              <a:rPr lang="fr-CA" sz="2800" i="1" spc="-10" dirty="0">
                <a:solidFill>
                  <a:srgbClr val="212121"/>
                </a:solidFill>
                <a:latin typeface="Palatino Linotype"/>
                <a:cs typeface="Palatino Linotype"/>
              </a:rPr>
              <a:t>- Identifiez les assos et vos partenaires</a:t>
            </a:r>
            <a:br>
              <a:rPr lang="fr-CA" sz="2800" i="1" spc="-10" dirty="0">
                <a:solidFill>
                  <a:srgbClr val="212121"/>
                </a:solidFill>
                <a:latin typeface="Palatino Linotype"/>
                <a:cs typeface="Palatino Linotype"/>
              </a:rPr>
            </a:br>
            <a:br>
              <a:rPr lang="fr-CA" sz="2800" i="1" spc="-10" dirty="0">
                <a:solidFill>
                  <a:srgbClr val="212121"/>
                </a:solidFill>
                <a:latin typeface="Palatino Linotype"/>
                <a:cs typeface="Palatino Linotype"/>
              </a:rPr>
            </a:br>
            <a:r>
              <a:rPr lang="fr-CA" sz="3200" dirty="0">
                <a:solidFill>
                  <a:srgbClr val="212121"/>
                </a:solidFill>
                <a:latin typeface="Palatino Linotype"/>
              </a:rPr>
              <a:t>Et une publicité sur META ?</a:t>
            </a:r>
          </a:p>
          <a:p>
            <a:pPr marL="31750" marR="316865"/>
            <a:r>
              <a:rPr lang="fr-CA" sz="2400" dirty="0">
                <a:solidFill>
                  <a:srgbClr val="212121"/>
                </a:solidFill>
                <a:latin typeface="Palatino Linotype"/>
                <a:cs typeface="Palatino Linotype"/>
              </a:rPr>
              <a:t>META bloque les médias canadiens (incluant ceux de l’</a:t>
            </a:r>
            <a:r>
              <a:rPr lang="fr-CA" sz="2400" dirty="0" err="1">
                <a:solidFill>
                  <a:srgbClr val="212121"/>
                </a:solidFill>
                <a:latin typeface="Palatino Linotype"/>
                <a:cs typeface="Palatino Linotype"/>
              </a:rPr>
              <a:t>UdeS</a:t>
            </a:r>
            <a:r>
              <a:rPr lang="fr-CA" sz="2400" dirty="0">
                <a:solidFill>
                  <a:srgbClr val="212121"/>
                </a:solidFill>
                <a:latin typeface="Palatino Linotype"/>
                <a:cs typeface="Palatino Linotype"/>
              </a:rPr>
              <a:t> !)</a:t>
            </a:r>
          </a:p>
          <a:p>
            <a:pPr marL="31750" marR="316865"/>
            <a:r>
              <a:rPr lang="fr-CA" sz="2400" dirty="0">
                <a:solidFill>
                  <a:srgbClr val="212121"/>
                </a:solidFill>
                <a:latin typeface="Palatino Linotype"/>
                <a:cs typeface="Palatino Linotype"/>
              </a:rPr>
              <a:t>Permet de cibler les membres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8CD419-542A-2954-B626-9F355A0B42F9}"/>
              </a:ext>
            </a:extLst>
          </p:cNvPr>
          <p:cNvSpPr txBox="1"/>
          <p:nvPr/>
        </p:nvSpPr>
        <p:spPr>
          <a:xfrm>
            <a:off x="14325600" y="92583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Source : </a:t>
            </a:r>
            <a:r>
              <a:rPr lang="fr-CA" dirty="0" err="1"/>
              <a:t>Freepik</a:t>
            </a:r>
            <a:r>
              <a:rPr lang="fr-CA" dirty="0"/>
              <a:t> – rawpixel.com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51C8471-BFB6-310B-D5FC-E21DBA6E3337}"/>
              </a:ext>
            </a:extLst>
          </p:cNvPr>
          <p:cNvSpPr txBox="1"/>
          <p:nvPr/>
        </p:nvSpPr>
        <p:spPr>
          <a:xfrm>
            <a:off x="9144000" y="1608951"/>
            <a:ext cx="8686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600" dirty="0">
                <a:solidFill>
                  <a:schemeClr val="tx1"/>
                </a:solidFill>
                <a:latin typeface="Palatino Linotype"/>
                <a:ea typeface="+mj-ea"/>
              </a:rPr>
              <a:t>Important : Utilisez le groupe des associations représentantes</a:t>
            </a:r>
          </a:p>
          <a:p>
            <a:endParaRPr lang="fr-CA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F1CAB0-A9D9-848F-3927-94C94E30B1B2}"/>
              </a:ext>
            </a:extLst>
          </p:cNvPr>
          <p:cNvSpPr txBox="1"/>
          <p:nvPr/>
        </p:nvSpPr>
        <p:spPr>
          <a:xfrm>
            <a:off x="1438275" y="4756045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Pour en savoir plus sur le fonctionnement de l’algorithme de Facebook : </a:t>
            </a:r>
            <a:r>
              <a:rPr lang="fr-CA" sz="1400" dirty="0">
                <a:hlinkClick r:id="rId3"/>
              </a:rPr>
              <a:t>https://digitad.ca/algorithme-facebook/</a:t>
            </a:r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665744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26578" y="1562100"/>
            <a:ext cx="12237085" cy="941283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40"/>
              </a:spcBef>
            </a:pPr>
            <a:r>
              <a:rPr lang="fr-CA" sz="6000" dirty="0"/>
              <a:t>OUTILS ORGANISATIONNELS</a:t>
            </a:r>
            <a:endParaRPr sz="6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3786CB-9A47-45A1-32B1-B18D13F94E59}"/>
              </a:ext>
            </a:extLst>
          </p:cNvPr>
          <p:cNvSpPr txBox="1"/>
          <p:nvPr/>
        </p:nvSpPr>
        <p:spPr>
          <a:xfrm>
            <a:off x="1828800" y="3543300"/>
            <a:ext cx="15392400" cy="5570756"/>
          </a:xfrm>
          <a:prstGeom prst="rect">
            <a:avLst/>
          </a:prstGeom>
          <a:noFill/>
        </p:spPr>
        <p:txBody>
          <a:bodyPr wrap="square" lIns="91440" tIns="45720" rIns="91440" bIns="45720" numCol="2" rtlCol="0" anchor="t">
            <a:spAutoFit/>
          </a:bodyPr>
          <a:lstStyle/>
          <a:p>
            <a:r>
              <a:rPr lang="fr-CA" sz="2800" dirty="0">
                <a:solidFill>
                  <a:srgbClr val="FFFF00"/>
                </a:solidFill>
              </a:rPr>
              <a:t>Graphisme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  <a:hlinkClick r:id="rId2"/>
              </a:rPr>
              <a:t>Canva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  <a:r>
              <a:rPr lang="fr-CA" sz="2400" dirty="0">
                <a:solidFill>
                  <a:schemeClr val="bg1"/>
                </a:solidFill>
                <a:hlinkClick r:id="rId3"/>
              </a:rPr>
              <a:t>(licence gratuite OBNL!) </a:t>
            </a:r>
            <a:endParaRPr lang="fr-CA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</a:rPr>
              <a:t>Banque d’images et d’icônes libres de droits (</a:t>
            </a:r>
            <a:r>
              <a:rPr lang="fr-CA" sz="2400" dirty="0" err="1">
                <a:solidFill>
                  <a:schemeClr val="bg1"/>
                </a:solidFill>
              </a:rPr>
              <a:t>pixabay</a:t>
            </a:r>
            <a:r>
              <a:rPr lang="fr-CA" sz="2400" dirty="0">
                <a:solidFill>
                  <a:schemeClr val="bg1"/>
                </a:solidFill>
              </a:rPr>
              <a:t>, </a:t>
            </a:r>
            <a:r>
              <a:rPr lang="fr-CA" sz="2400" dirty="0" err="1">
                <a:solidFill>
                  <a:schemeClr val="bg1"/>
                </a:solidFill>
              </a:rPr>
              <a:t>freepik</a:t>
            </a:r>
            <a:r>
              <a:rPr lang="fr-CA" sz="2400" dirty="0">
                <a:solidFill>
                  <a:schemeClr val="bg1"/>
                </a:solidFill>
              </a:rPr>
              <a:t>, </a:t>
            </a:r>
            <a:r>
              <a:rPr lang="fr-CA" sz="2400" dirty="0" err="1">
                <a:solidFill>
                  <a:schemeClr val="bg1"/>
                </a:solidFill>
              </a:rPr>
              <a:t>pexels</a:t>
            </a:r>
            <a:r>
              <a:rPr lang="fr-CA" sz="2400" dirty="0">
                <a:solidFill>
                  <a:schemeClr val="bg1"/>
                </a:solidFill>
              </a:rPr>
              <a:t>, </a:t>
            </a:r>
            <a:r>
              <a:rPr lang="fr-CA" sz="2400" dirty="0" err="1">
                <a:solidFill>
                  <a:schemeClr val="bg1"/>
                </a:solidFill>
              </a:rPr>
              <a:t>unsplash</a:t>
            </a:r>
            <a:r>
              <a:rPr lang="fr-CA" sz="2400" dirty="0">
                <a:solidFill>
                  <a:schemeClr val="bg1"/>
                </a:solidFill>
              </a:rPr>
              <a:t>, flaticon,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</a:rPr>
              <a:t>Générateur de codes QR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</a:rPr>
              <a:t>Service de soutien à la formation (SSF) – </a:t>
            </a:r>
            <a:r>
              <a:rPr lang="fr-CA" sz="2400" dirty="0">
                <a:solidFill>
                  <a:schemeClr val="bg1"/>
                </a:solidFill>
                <a:hlinkClick r:id="rId4"/>
              </a:rPr>
              <a:t>montage audio et vidéo! </a:t>
            </a:r>
            <a:endParaRPr lang="fr-CA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err="1">
                <a:solidFill>
                  <a:schemeClr val="bg1"/>
                </a:solidFill>
              </a:rPr>
              <a:t>Kapwing</a:t>
            </a:r>
            <a:r>
              <a:rPr lang="fr-CA" sz="2400" dirty="0">
                <a:solidFill>
                  <a:schemeClr val="bg1"/>
                </a:solidFill>
              </a:rPr>
              <a:t> (sous-titres, montage vidéo)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err="1">
                <a:solidFill>
                  <a:schemeClr val="bg1"/>
                </a:solidFill>
              </a:rPr>
              <a:t>AudioJungle</a:t>
            </a:r>
            <a:endParaRPr lang="fr-CA" sz="2400" dirty="0">
              <a:solidFill>
                <a:schemeClr val="bg1"/>
              </a:solidFill>
            </a:endParaRPr>
          </a:p>
          <a:p>
            <a:endParaRPr lang="fr-CA" sz="24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rgbClr val="FFFF00"/>
                </a:solidFill>
              </a:rPr>
              <a:t>Communications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err="1">
                <a:solidFill>
                  <a:schemeClr val="bg1"/>
                </a:solidFill>
              </a:rPr>
              <a:t>Cyberimpact</a:t>
            </a:r>
            <a:r>
              <a:rPr lang="fr-CA" sz="2400" dirty="0">
                <a:solidFill>
                  <a:schemeClr val="bg1"/>
                </a:solidFill>
              </a:rPr>
              <a:t> / </a:t>
            </a:r>
            <a:r>
              <a:rPr lang="fr-CA" sz="2400" dirty="0" err="1">
                <a:solidFill>
                  <a:schemeClr val="bg1"/>
                </a:solidFill>
              </a:rPr>
              <a:t>Mailchimp</a:t>
            </a:r>
            <a:r>
              <a:rPr lang="fr-CA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0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rgbClr val="FFFF00"/>
                </a:solidFill>
              </a:rPr>
              <a:t>Sondages et formulaires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</a:rPr>
              <a:t>Google </a:t>
            </a:r>
            <a:r>
              <a:rPr lang="fr-CA" sz="2400" dirty="0" err="1">
                <a:solidFill>
                  <a:schemeClr val="bg1"/>
                </a:solidFill>
              </a:rPr>
              <a:t>forms</a:t>
            </a:r>
            <a:r>
              <a:rPr lang="fr-CA" sz="2400" dirty="0">
                <a:solidFill>
                  <a:schemeClr val="bg1"/>
                </a:solidFill>
              </a:rPr>
              <a:t>, Microsoft 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  <a:hlinkClick r:id="rId5"/>
              </a:rPr>
              <a:t>Survey Monkey </a:t>
            </a:r>
            <a:r>
              <a:rPr lang="fr-CA" sz="2400" dirty="0">
                <a:solidFill>
                  <a:schemeClr val="bg1"/>
                </a:solidFill>
              </a:rPr>
              <a:t>(permet des branchements plus compliqués!)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CA" sz="2400" dirty="0">
              <a:solidFill>
                <a:schemeClr val="bg1"/>
              </a:solidFill>
            </a:endParaRPr>
          </a:p>
          <a:p>
            <a:r>
              <a:rPr lang="fr-CA" sz="2800" dirty="0">
                <a:solidFill>
                  <a:srgbClr val="FFFF00"/>
                </a:solidFill>
              </a:rPr>
              <a:t>Événementiel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bg1"/>
                </a:solidFill>
                <a:hlinkClick r:id="rId6"/>
              </a:rPr>
              <a:t>Logiciel de gestion des listes de présences </a:t>
            </a:r>
            <a:r>
              <a:rPr lang="fr-CA" sz="2400" dirty="0">
                <a:solidFill>
                  <a:schemeClr val="bg1"/>
                </a:solidFill>
              </a:rPr>
              <a:t>(AG, événements, etc.)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fr-CA" sz="2400" dirty="0">
                <a:solidFill>
                  <a:schemeClr val="bg1"/>
                </a:solidFill>
              </a:rPr>
              <a:t>Demandez vos accès aux SVE!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endParaRPr lang="fr-CA" sz="2400" dirty="0">
              <a:solidFill>
                <a:schemeClr val="bg1"/>
              </a:solidFill>
            </a:endParaRPr>
          </a:p>
          <a:p>
            <a:pPr marL="342900" lvl="1" indent="-342900">
              <a:buFont typeface="Wingdings" panose="05000000000000000000" pitchFamily="2" charset="2"/>
              <a:buChar char="v"/>
            </a:pPr>
            <a:r>
              <a:rPr lang="fr-CA" sz="2400" dirty="0">
                <a:solidFill>
                  <a:schemeClr val="bg1"/>
                </a:solidFill>
              </a:rPr>
              <a:t>Tirage au sort (</a:t>
            </a:r>
            <a:r>
              <a:rPr lang="fr-CA" sz="2400" dirty="0">
                <a:solidFill>
                  <a:schemeClr val="bg1"/>
                </a:solidFill>
                <a:hlinkClick r:id="rId7"/>
              </a:rPr>
              <a:t>dcode.fr</a:t>
            </a:r>
            <a:r>
              <a:rPr lang="fr-CA" sz="2400" dirty="0">
                <a:solidFill>
                  <a:schemeClr val="bg1"/>
                </a:solidFill>
              </a:rPr>
              <a:t>)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40881" y="2762827"/>
            <a:ext cx="4222750" cy="3825875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10"/>
              </a:spcBef>
            </a:pPr>
            <a:r>
              <a:rPr sz="7050" b="1" spc="475" dirty="0">
                <a:solidFill>
                  <a:srgbClr val="FFFF00"/>
                </a:solidFill>
                <a:latin typeface="Tahoma"/>
                <a:cs typeface="Tahoma"/>
              </a:rPr>
              <a:t>PLAN</a:t>
            </a:r>
            <a:r>
              <a:rPr sz="7050" b="1" spc="430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7050" b="1" spc="-25" dirty="0">
                <a:solidFill>
                  <a:srgbClr val="FFFF00"/>
                </a:solidFill>
                <a:latin typeface="Tahoma"/>
                <a:cs typeface="Tahoma"/>
              </a:rPr>
              <a:t>DE</a:t>
            </a:r>
            <a:endParaRPr sz="7050" dirty="0">
              <a:solidFill>
                <a:srgbClr val="FFFF00"/>
              </a:solidFill>
              <a:latin typeface="Tahoma"/>
              <a:cs typeface="Tahoma"/>
            </a:endParaRPr>
          </a:p>
          <a:p>
            <a:pPr marL="260985" marR="5080" indent="2700020" algn="r">
              <a:lnSpc>
                <a:spcPct val="117900"/>
              </a:lnSpc>
            </a:pPr>
            <a:r>
              <a:rPr sz="7050" b="1" spc="430" dirty="0">
                <a:solidFill>
                  <a:srgbClr val="FFFF00"/>
                </a:solidFill>
                <a:latin typeface="Tahoma"/>
                <a:cs typeface="Tahoma"/>
              </a:rPr>
              <a:t>LA </a:t>
            </a:r>
            <a:r>
              <a:rPr sz="7050" b="1" spc="455" dirty="0">
                <a:solidFill>
                  <a:srgbClr val="FFFF00"/>
                </a:solidFill>
                <a:latin typeface="Tahoma"/>
                <a:cs typeface="Tahoma"/>
              </a:rPr>
              <a:t>SÉANCE</a:t>
            </a:r>
            <a:endParaRPr sz="70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1464" y="2186319"/>
            <a:ext cx="8925518" cy="591476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54400"/>
              </a:lnSpc>
              <a:spcBef>
                <a:spcPts val="100"/>
              </a:spcBef>
            </a:pP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Pourquoi rejoindre les membres? 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Comment les rejoindre?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Endroits stratégiques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Et les membres à distance / parents aux études?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Pages META pertinentes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Groupes META pertinents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Repartagez!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Outils organisationnels</a:t>
            </a:r>
            <a:b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b="0" spc="-10" dirty="0">
                <a:solidFill>
                  <a:schemeClr val="bg1"/>
                </a:solidFill>
                <a:latin typeface="Palatino Linotype"/>
                <a:cs typeface="Palatino Linotype"/>
              </a:rPr>
              <a:t>Ressources à l’</a:t>
            </a:r>
            <a:r>
              <a:rPr lang="fr-CA" sz="2800" b="0" spc="-10" dirty="0" err="1">
                <a:solidFill>
                  <a:schemeClr val="bg1"/>
                </a:solidFill>
                <a:latin typeface="Palatino Linotype"/>
                <a:cs typeface="Palatino Linotype"/>
              </a:rPr>
              <a:t>UdeS</a:t>
            </a:r>
          </a:p>
        </p:txBody>
      </p:sp>
      <p:sp>
        <p:nvSpPr>
          <p:cNvPr id="6" name="object 6"/>
          <p:cNvSpPr/>
          <p:nvPr/>
        </p:nvSpPr>
        <p:spPr>
          <a:xfrm>
            <a:off x="8564442" y="1881183"/>
            <a:ext cx="122358" cy="6998113"/>
          </a:xfrm>
          <a:custGeom>
            <a:avLst/>
            <a:gdLst/>
            <a:ahLst/>
            <a:cxnLst/>
            <a:rect l="l" t="t" r="r" b="b"/>
            <a:pathLst>
              <a:path w="108584" h="5542280">
                <a:moveTo>
                  <a:pt x="108546" y="0"/>
                </a:moveTo>
                <a:lnTo>
                  <a:pt x="0" y="0"/>
                </a:lnTo>
                <a:lnTo>
                  <a:pt x="0" y="607072"/>
                </a:lnTo>
                <a:lnTo>
                  <a:pt x="0" y="626783"/>
                </a:lnTo>
                <a:lnTo>
                  <a:pt x="0" y="5542216"/>
                </a:lnTo>
                <a:lnTo>
                  <a:pt x="108546" y="5542216"/>
                </a:lnTo>
                <a:lnTo>
                  <a:pt x="108546" y="607072"/>
                </a:lnTo>
                <a:lnTo>
                  <a:pt x="1085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fr-CA" dirty="0"/>
          </a:p>
        </p:txBody>
      </p:sp>
      <p:sp>
        <p:nvSpPr>
          <p:cNvPr id="3" name="object 3"/>
          <p:cNvSpPr txBox="1"/>
          <p:nvPr/>
        </p:nvSpPr>
        <p:spPr>
          <a:xfrm>
            <a:off x="1029788" y="4497810"/>
            <a:ext cx="6873031" cy="1291379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610"/>
              </a:spcBef>
            </a:pPr>
            <a:r>
              <a:rPr lang="fr-CA" sz="7050" b="1" spc="475" dirty="0">
                <a:solidFill>
                  <a:srgbClr val="FFFF00"/>
                </a:solidFill>
                <a:latin typeface="Tahoma"/>
                <a:cs typeface="Tahoma"/>
              </a:rPr>
              <a:t>RESSOURCES</a:t>
            </a:r>
            <a:endParaRPr lang="fr-CA" sz="70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64442" y="1881183"/>
            <a:ext cx="122358" cy="6998113"/>
          </a:xfrm>
          <a:custGeom>
            <a:avLst/>
            <a:gdLst/>
            <a:ahLst/>
            <a:cxnLst/>
            <a:rect l="l" t="t" r="r" b="b"/>
            <a:pathLst>
              <a:path w="108584" h="5542280">
                <a:moveTo>
                  <a:pt x="108546" y="0"/>
                </a:moveTo>
                <a:lnTo>
                  <a:pt x="0" y="0"/>
                </a:lnTo>
                <a:lnTo>
                  <a:pt x="0" y="607072"/>
                </a:lnTo>
                <a:lnTo>
                  <a:pt x="0" y="626783"/>
                </a:lnTo>
                <a:lnTo>
                  <a:pt x="0" y="5542216"/>
                </a:lnTo>
                <a:lnTo>
                  <a:pt x="108546" y="5542216"/>
                </a:lnTo>
                <a:lnTo>
                  <a:pt x="108546" y="607072"/>
                </a:lnTo>
                <a:lnTo>
                  <a:pt x="1085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5CA91B-2B81-01FC-BCFB-B4B4ECA84D21}"/>
              </a:ext>
            </a:extLst>
          </p:cNvPr>
          <p:cNvSpPr txBox="1"/>
          <p:nvPr/>
        </p:nvSpPr>
        <p:spPr>
          <a:xfrm>
            <a:off x="9753600" y="2705100"/>
            <a:ext cx="6934200" cy="66479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2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Les essentiels à l’engagement étudiant</a:t>
            </a:r>
          </a:p>
          <a:p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C’est une mine d’informations que vous trouverez </a:t>
            </a:r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  <a:hlinkClick r:id="rId2"/>
              </a:rPr>
              <a:t>ici</a:t>
            </a:r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!</a:t>
            </a:r>
          </a:p>
          <a:p>
            <a:endParaRPr lang="fr-CA" sz="28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Il y a des </a:t>
            </a:r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  <a:hlinkClick r:id="rId3"/>
              </a:rPr>
              <a:t>formations</a:t>
            </a:r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. Inscrivez-vous!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CA" sz="2800" dirty="0">
                <a:solidFill>
                  <a:schemeClr val="bg1"/>
                </a:solidFill>
                <a:latin typeface="Palatino Linotype"/>
              </a:rPr>
              <a:t>Mercredi 6 novembre 2025, 12h à 12h45 (réseaux sociaux) </a:t>
            </a:r>
          </a:p>
          <a:p>
            <a:br>
              <a:rPr lang="fr-CA" sz="2800" b="1" dirty="0">
                <a:solidFill>
                  <a:srgbClr val="FFFF00"/>
                </a:solidFill>
                <a:latin typeface="Palatino Linotype" panose="02040502050505030304" pitchFamily="18" charset="0"/>
              </a:rPr>
            </a:br>
            <a:r>
              <a:rPr lang="fr-CA" sz="32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Services à la vie étudiante (SVE)</a:t>
            </a:r>
          </a:p>
          <a:p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Les </a:t>
            </a:r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  <a:hlinkClick r:id="rId4"/>
              </a:rPr>
              <a:t>SVE</a:t>
            </a:r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 sont là pour vous aider! </a:t>
            </a:r>
          </a:p>
          <a:p>
            <a:br>
              <a:rPr lang="fr-CA" sz="2800" b="1" dirty="0">
                <a:solidFill>
                  <a:srgbClr val="FFFF00"/>
                </a:solidFill>
                <a:latin typeface="Palatino Linotype" panose="02040502050505030304" pitchFamily="18" charset="0"/>
              </a:rPr>
            </a:br>
            <a:r>
              <a:rPr lang="fr-CA" sz="3200" b="1" dirty="0">
                <a:solidFill>
                  <a:srgbClr val="FFFF00"/>
                </a:solidFill>
                <a:latin typeface="Palatino Linotype" panose="02040502050505030304" pitchFamily="18" charset="0"/>
              </a:rPr>
              <a:t>REMDUS</a:t>
            </a:r>
          </a:p>
          <a:p>
            <a:r>
              <a:rPr lang="fr-CA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Présidence et secrétariat d’assemblée</a:t>
            </a:r>
          </a:p>
          <a:p>
            <a:endParaRPr lang="fr-CA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25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4800" y="3162300"/>
            <a:ext cx="10723411" cy="175432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3655" algn="ctr">
              <a:spcBef>
                <a:spcPts val="120"/>
              </a:spcBef>
            </a:pPr>
            <a:r>
              <a:rPr sz="11300" spc="90" dirty="0">
                <a:solidFill>
                  <a:srgbClr val="FFFF00"/>
                </a:solidFill>
              </a:rPr>
              <a:t>QUESTION</a:t>
            </a:r>
            <a:r>
              <a:rPr lang="fr-CA" sz="11300" spc="90" dirty="0">
                <a:solidFill>
                  <a:srgbClr val="FFFF00"/>
                </a:solidFill>
              </a:rPr>
              <a:t>S</a:t>
            </a:r>
            <a:r>
              <a:rPr sz="11300" spc="90" dirty="0">
                <a:solidFill>
                  <a:srgbClr val="FFFF00"/>
                </a:solidFill>
              </a:rPr>
              <a:t>?</a:t>
            </a:r>
            <a:endParaRPr lang="pt-BR" sz="11300" dirty="0">
              <a:solidFill>
                <a:srgbClr val="FFFF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BB783C6-7B35-50A3-F831-3B47F9E3D1B3}"/>
              </a:ext>
            </a:extLst>
          </p:cNvPr>
          <p:cNvSpPr txBox="1"/>
          <p:nvPr/>
        </p:nvSpPr>
        <p:spPr>
          <a:xfrm>
            <a:off x="2971800" y="5753100"/>
            <a:ext cx="138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spc="600" dirty="0">
                <a:solidFill>
                  <a:schemeClr val="bg1"/>
                </a:solidFill>
              </a:rPr>
              <a:t>POUR UNE RENCONTRE PERSONNALISÉE : CONTACTEZ-NOUS!</a:t>
            </a:r>
          </a:p>
        </p:txBody>
      </p:sp>
      <p:pic>
        <p:nvPicPr>
          <p:cNvPr id="6" name="Image 5" descr="Une image contenant texte, Graphique, logo, Police&#10;&#10;Description générée automatiquement">
            <a:extLst>
              <a:ext uri="{FF2B5EF4-FFF2-40B4-BE49-F238E27FC236}">
                <a16:creationId xmlns:a16="http://schemas.microsoft.com/office/drawing/2014/main" id="{30E5B26B-EFE2-2B77-D9D9-0545FC673F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23900"/>
            <a:ext cx="1960155" cy="19812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A886C6B-B32A-E1CB-43C1-AEA8AD7F9963}"/>
              </a:ext>
            </a:extLst>
          </p:cNvPr>
          <p:cNvSpPr txBox="1"/>
          <p:nvPr/>
        </p:nvSpPr>
        <p:spPr>
          <a:xfrm flipH="1">
            <a:off x="2971800" y="7200900"/>
            <a:ext cx="994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spc="600" dirty="0">
                <a:solidFill>
                  <a:schemeClr val="bg1"/>
                </a:solidFill>
              </a:rPr>
              <a:t>E1-1043 </a:t>
            </a:r>
          </a:p>
          <a:p>
            <a:r>
              <a:rPr lang="fr-CA" sz="2400" b="1" spc="600" dirty="0">
                <a:solidFill>
                  <a:schemeClr val="bg1"/>
                </a:solidFill>
              </a:rPr>
              <a:t>(pavillon de la vie étudiante)</a:t>
            </a:r>
            <a:br>
              <a:rPr lang="fr-CA" sz="2400" b="1" spc="600" dirty="0">
                <a:solidFill>
                  <a:schemeClr val="bg1"/>
                </a:solidFill>
              </a:rPr>
            </a:br>
            <a:r>
              <a:rPr lang="fr-CA" sz="2400" b="1" spc="600" dirty="0">
                <a:solidFill>
                  <a:schemeClr val="bg1"/>
                </a:solidFill>
              </a:rPr>
              <a:t>communications-remdus@usherbrooke.ca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29788" y="4497810"/>
            <a:ext cx="6873031" cy="1683794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R="5080" algn="l">
              <a:lnSpc>
                <a:spcPct val="100000"/>
              </a:lnSpc>
              <a:spcBef>
                <a:spcPts val="1610"/>
              </a:spcBef>
            </a:pPr>
            <a:r>
              <a:rPr lang="fr-CA" sz="4800" b="1" spc="475" dirty="0">
                <a:solidFill>
                  <a:srgbClr val="FFFF00"/>
                </a:solidFill>
                <a:latin typeface="Tahoma"/>
                <a:cs typeface="Tahoma"/>
              </a:rPr>
              <a:t>POURQUOI EST-CE IMPORTANT?</a:t>
            </a:r>
            <a:endParaRPr sz="480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564442" y="1881183"/>
            <a:ext cx="122358" cy="6998113"/>
          </a:xfrm>
          <a:custGeom>
            <a:avLst/>
            <a:gdLst/>
            <a:ahLst/>
            <a:cxnLst/>
            <a:rect l="l" t="t" r="r" b="b"/>
            <a:pathLst>
              <a:path w="108584" h="5542280">
                <a:moveTo>
                  <a:pt x="108546" y="0"/>
                </a:moveTo>
                <a:lnTo>
                  <a:pt x="0" y="0"/>
                </a:lnTo>
                <a:lnTo>
                  <a:pt x="0" y="607072"/>
                </a:lnTo>
                <a:lnTo>
                  <a:pt x="0" y="626783"/>
                </a:lnTo>
                <a:lnTo>
                  <a:pt x="0" y="5542216"/>
                </a:lnTo>
                <a:lnTo>
                  <a:pt x="108546" y="5542216"/>
                </a:lnTo>
                <a:lnTo>
                  <a:pt x="108546" y="607072"/>
                </a:lnTo>
                <a:lnTo>
                  <a:pt x="10854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3305A9-3ED0-650D-FF26-074E5EF5BB61}"/>
              </a:ext>
            </a:extLst>
          </p:cNvPr>
          <p:cNvSpPr txBox="1"/>
          <p:nvPr/>
        </p:nvSpPr>
        <p:spPr>
          <a:xfrm>
            <a:off x="9169360" y="623366"/>
            <a:ext cx="8453637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spc="-10" dirty="0">
                <a:solidFill>
                  <a:schemeClr val="bg1"/>
                </a:solidFill>
                <a:latin typeface="Palatino Linotype"/>
                <a:ea typeface="+mj-ea"/>
              </a:rPr>
              <a:t>Rappelez-vous! </a:t>
            </a: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r>
              <a:rPr lang="fr-CA" sz="3000" dirty="0">
                <a:solidFill>
                  <a:schemeClr val="bg1"/>
                </a:solidFill>
                <a:latin typeface="Palatino Linotype"/>
                <a:ea typeface="+mj-ea"/>
              </a:rPr>
              <a:t>Cohésion des messages</a:t>
            </a: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Crédibilité</a:t>
            </a: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Confiance des membres</a:t>
            </a: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  <a:t>Meilleure réputation!</a:t>
            </a: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br>
              <a:rPr lang="fr-CA" sz="3000" spc="-10" dirty="0">
                <a:solidFill>
                  <a:schemeClr val="bg1"/>
                </a:solidFill>
                <a:latin typeface="Palatino Linotype"/>
                <a:ea typeface="+mj-ea"/>
              </a:rPr>
            </a:br>
            <a:endParaRPr lang="fr-CA" sz="3000" spc="-10" dirty="0">
              <a:solidFill>
                <a:schemeClr val="bg1"/>
              </a:solidFill>
              <a:latin typeface="Palatino Linotype"/>
              <a:ea typeface="+mj-e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C17990-AE5A-954B-05DE-15495EEC057C}"/>
              </a:ext>
            </a:extLst>
          </p:cNvPr>
          <p:cNvSpPr/>
          <p:nvPr/>
        </p:nvSpPr>
        <p:spPr>
          <a:xfrm>
            <a:off x="9639300" y="6744977"/>
            <a:ext cx="7668986" cy="304672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FA6F3A-8710-3B22-03FE-CF85E3C4F17D}"/>
              </a:ext>
            </a:extLst>
          </p:cNvPr>
          <p:cNvSpPr txBox="1"/>
          <p:nvPr/>
        </p:nvSpPr>
        <p:spPr>
          <a:xfrm>
            <a:off x="10102875" y="7626836"/>
            <a:ext cx="7069297" cy="1965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tx1"/>
                </a:solidFill>
                <a:latin typeface="Palatino Linotype"/>
                <a:ea typeface="+mj-ea"/>
              </a:rPr>
              <a:t>Faciliter la prise de décision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tx1"/>
                </a:solidFill>
                <a:latin typeface="Palatino Linotype"/>
                <a:ea typeface="+mj-ea"/>
              </a:rPr>
              <a:t>Créer une cohésion de groupe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800" spc="-10" dirty="0">
                <a:solidFill>
                  <a:schemeClr val="tx1"/>
                </a:solidFill>
                <a:latin typeface="Palatino Linotype"/>
                <a:ea typeface="+mj-ea"/>
              </a:rPr>
              <a:t>Augmenter le sentiment d’appartenance</a:t>
            </a:r>
          </a:p>
        </p:txBody>
      </p:sp>
      <p:sp>
        <p:nvSpPr>
          <p:cNvPr id="8" name="Flèche : bas 7">
            <a:extLst>
              <a:ext uri="{FF2B5EF4-FFF2-40B4-BE49-F238E27FC236}">
                <a16:creationId xmlns:a16="http://schemas.microsoft.com/office/drawing/2014/main" id="{3C984801-45E1-E79D-1C1E-E51C22A5285A}"/>
              </a:ext>
            </a:extLst>
          </p:cNvPr>
          <p:cNvSpPr/>
          <p:nvPr/>
        </p:nvSpPr>
        <p:spPr>
          <a:xfrm>
            <a:off x="13030199" y="2324100"/>
            <a:ext cx="609601" cy="75688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9668107-3764-7403-FC83-66621E29CECE}"/>
              </a:ext>
            </a:extLst>
          </p:cNvPr>
          <p:cNvSpPr txBox="1"/>
          <p:nvPr/>
        </p:nvSpPr>
        <p:spPr>
          <a:xfrm>
            <a:off x="10102875" y="7038379"/>
            <a:ext cx="2781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latin typeface="Palatino Linotype" panose="02040502050505030304" pitchFamily="18" charset="0"/>
              </a:rPr>
              <a:t>Permet de :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CC3A5349-1DCE-EB95-53EF-EB91711B159F}"/>
              </a:ext>
            </a:extLst>
          </p:cNvPr>
          <p:cNvSpPr/>
          <p:nvPr/>
        </p:nvSpPr>
        <p:spPr>
          <a:xfrm>
            <a:off x="13027924" y="3728755"/>
            <a:ext cx="609601" cy="75688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05E3511E-5F33-3015-1ADD-8C9CD1E66383}"/>
              </a:ext>
            </a:extLst>
          </p:cNvPr>
          <p:cNvSpPr/>
          <p:nvPr/>
        </p:nvSpPr>
        <p:spPr>
          <a:xfrm>
            <a:off x="13027923" y="5109001"/>
            <a:ext cx="609601" cy="75688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795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9600" y="1866900"/>
            <a:ext cx="8782050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fr-CA" sz="4800" spc="-10" dirty="0"/>
              <a:t>FAITES-VOUS CONNAÎTRE!</a:t>
            </a:r>
            <a:endParaRPr sz="4800" dirty="0"/>
          </a:p>
        </p:txBody>
      </p:sp>
      <p:pic>
        <p:nvPicPr>
          <p:cNvPr id="7" name="Image 6" descr="Une image contenant public, intérieur, Convention, habits&#10;&#10;Description générée automatiquement">
            <a:extLst>
              <a:ext uri="{FF2B5EF4-FFF2-40B4-BE49-F238E27FC236}">
                <a16:creationId xmlns:a16="http://schemas.microsoft.com/office/drawing/2014/main" id="{819E34FA-6793-F6AD-040F-6037C78FA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9670"/>
            <a:ext cx="8782050" cy="10277330"/>
          </a:xfrm>
          <a:prstGeom prst="rect">
            <a:avLst/>
          </a:prstGeom>
        </p:spPr>
      </p:pic>
      <p:sp>
        <p:nvSpPr>
          <p:cNvPr id="8" name="object 4">
            <a:extLst>
              <a:ext uri="{FF2B5EF4-FFF2-40B4-BE49-F238E27FC236}">
                <a16:creationId xmlns:a16="http://schemas.microsoft.com/office/drawing/2014/main" id="{56A284A2-43B0-62E2-83C9-3CC8691CF484}"/>
              </a:ext>
            </a:extLst>
          </p:cNvPr>
          <p:cNvSpPr txBox="1"/>
          <p:nvPr/>
        </p:nvSpPr>
        <p:spPr>
          <a:xfrm>
            <a:off x="609600" y="3348647"/>
            <a:ext cx="8266430" cy="54829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2715"/>
              </a:spcBef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Palatino Linotype"/>
                <a:cs typeface="Palatino Linotype"/>
              </a:rPr>
              <a:t>Votre mission / raison d’être / but ultime / ce pour quoi vous existez!</a:t>
            </a:r>
          </a:p>
          <a:p>
            <a:pPr marL="355600" indent="-342900">
              <a:lnSpc>
                <a:spcPct val="100000"/>
              </a:lnSpc>
              <a:spcBef>
                <a:spcPts val="2715"/>
              </a:spcBef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Palatino Linotype"/>
                <a:cs typeface="Palatino Linotype"/>
              </a:rPr>
              <a:t>Meilleure participation aux instances (AG, délégation de Congrès du REMDUS, comités, etc.)</a:t>
            </a:r>
          </a:p>
          <a:p>
            <a:pPr marL="355600" indent="-342900">
              <a:lnSpc>
                <a:spcPct val="100000"/>
              </a:lnSpc>
              <a:spcBef>
                <a:spcPts val="2715"/>
              </a:spcBef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Palatino Linotype"/>
                <a:cs typeface="Palatino Linotype"/>
              </a:rPr>
              <a:t>Favorise l’implication étudiante (survie de l’association/ du regroupement)</a:t>
            </a:r>
          </a:p>
          <a:p>
            <a:pPr marL="355600" indent="-342900">
              <a:lnSpc>
                <a:spcPct val="100000"/>
              </a:lnSpc>
              <a:spcBef>
                <a:spcPts val="2715"/>
              </a:spcBef>
              <a:buFont typeface="Arial" panose="020B0604020202020204" pitchFamily="34" charset="0"/>
              <a:buChar char="•"/>
            </a:pPr>
            <a:r>
              <a:rPr lang="fr-CA" sz="3200" dirty="0">
                <a:solidFill>
                  <a:schemeClr val="bg1"/>
                </a:solidFill>
                <a:latin typeface="Palatino Linotype"/>
                <a:cs typeface="Palatino Linotype"/>
              </a:rPr>
              <a:t>Favorise une vie étudiante (participation à vos activités)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07EA6D-FB2A-0871-5013-DD4E1FEB1B1A}"/>
              </a:ext>
            </a:extLst>
          </p:cNvPr>
          <p:cNvSpPr txBox="1"/>
          <p:nvPr/>
        </p:nvSpPr>
        <p:spPr>
          <a:xfrm>
            <a:off x="609600" y="95631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bg1"/>
                </a:solidFill>
              </a:rPr>
              <a:t>Source: </a:t>
            </a:r>
            <a:r>
              <a:rPr lang="fr-CA" dirty="0" err="1">
                <a:solidFill>
                  <a:schemeClr val="bg1"/>
                </a:solidFill>
              </a:rPr>
              <a:t>Pixabay</a:t>
            </a:r>
            <a:r>
              <a:rPr lang="fr-CA" dirty="0">
                <a:solidFill>
                  <a:schemeClr val="bg1"/>
                </a:solidFill>
              </a:rPr>
              <a:t> -  crystal710</a:t>
            </a:r>
          </a:p>
        </p:txBody>
      </p:sp>
    </p:spTree>
    <p:extLst>
      <p:ext uri="{BB962C8B-B14F-4D97-AF65-F5344CB8AC3E}">
        <p14:creationId xmlns:p14="http://schemas.microsoft.com/office/powerpoint/2010/main" val="4231372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763000" y="1152845"/>
            <a:ext cx="897953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fr-CA" sz="4800" spc="120" dirty="0"/>
              <a:t>Quelques moyens efficaces</a:t>
            </a:r>
            <a:endParaRPr lang="fr-CA" sz="4800" dirty="0"/>
          </a:p>
        </p:txBody>
      </p:sp>
      <p:sp>
        <p:nvSpPr>
          <p:cNvPr id="4" name="object 4"/>
          <p:cNvSpPr txBox="1"/>
          <p:nvPr/>
        </p:nvSpPr>
        <p:spPr>
          <a:xfrm>
            <a:off x="8858080" y="2247900"/>
            <a:ext cx="8266430" cy="7398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buFont typeface="Arial" panose="020B0604020202020204" pitchFamily="34" charset="0"/>
              <a:buChar char="•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Courriel institutionnel</a:t>
            </a: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Infolettre (la vôtre ou celle du REMDUS)</a:t>
            </a: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Bulletin de la vie étudiante (anciennement Notabene)</a:t>
            </a: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Babillard virtuel d’événements à l’</a:t>
            </a:r>
            <a:r>
              <a:rPr lang="fr-CA" sz="2400" spc="-10" dirty="0" err="1">
                <a:solidFill>
                  <a:schemeClr val="bg1"/>
                </a:solidFill>
                <a:latin typeface="Palatino Linotype"/>
                <a:ea typeface="+mj-ea"/>
              </a:rPr>
              <a:t>UdeS</a:t>
            </a:r>
            <a:endParaRPr lang="fr-CA" sz="24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Écrans de télévision du E1 (ou ailleurs!)</a:t>
            </a:r>
          </a:p>
          <a:p>
            <a:pPr marL="12700"/>
            <a:endParaRPr lang="fr-CA" sz="24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endParaRPr lang="fr-CA" sz="24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Réseaux sociaux </a:t>
            </a:r>
          </a:p>
          <a:p>
            <a:pPr marL="355600" lvl="5" indent="-342900">
              <a:buFont typeface="Wingdings" panose="05000000000000000000" pitchFamily="2" charset="2"/>
              <a:buChar char="Ø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Groupes de cohorte (Facebook, Discord, Slack, etc.)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endParaRPr lang="fr-CA" sz="24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355600" lvl="1" indent="-342900">
              <a:buFont typeface="Arial" panose="020B0604020202020204" pitchFamily="34" charset="0"/>
              <a:buChar char="•"/>
            </a:pPr>
            <a:endParaRPr lang="fr-CA" sz="24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Rencontre à votre local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Kiosque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Babillards dans les facultés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endParaRPr lang="fr-CA" sz="24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355600" indent="-342900">
              <a:buFont typeface="Arial" panose="020B0604020202020204" pitchFamily="34" charset="0"/>
              <a:buChar char="•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Médias étudiants</a:t>
            </a: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Articles ou publicités </a:t>
            </a:r>
            <a:r>
              <a:rPr lang="fr-CA" sz="2400" i="1" spc="-10" dirty="0">
                <a:solidFill>
                  <a:schemeClr val="bg1"/>
                </a:solidFill>
                <a:latin typeface="Palatino Linotype"/>
                <a:ea typeface="+mj-ea"/>
              </a:rPr>
              <a:t>Journal Le Collectif</a:t>
            </a:r>
          </a:p>
          <a:p>
            <a:pPr marL="355600" indent="-342900">
              <a:buFont typeface="Wingdings" panose="05000000000000000000" pitchFamily="2" charset="2"/>
              <a:buChar char="Ø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Chronique radio CFAK 88,3FM</a:t>
            </a:r>
          </a:p>
          <a:p>
            <a:pPr marL="355600" indent="-342900">
              <a:buFont typeface="Arial" panose="020B0604020202020204" pitchFamily="34" charset="0"/>
              <a:buChar char="•"/>
            </a:pPr>
            <a:endParaRPr lang="fr-CA" sz="2400" spc="-10" dirty="0">
              <a:solidFill>
                <a:schemeClr val="bg1"/>
              </a:solidFill>
              <a:latin typeface="Palatino Linotype"/>
              <a:ea typeface="+mj-ea"/>
            </a:endParaRPr>
          </a:p>
          <a:p>
            <a:pPr marL="355600" indent="-342900">
              <a:buFont typeface="Wingdings" panose="05000000000000000000" pitchFamily="2" charset="2"/>
              <a:buChar char="v"/>
            </a:pPr>
            <a:r>
              <a:rPr lang="fr-CA" sz="2400" spc="-10" dirty="0">
                <a:solidFill>
                  <a:schemeClr val="bg1"/>
                </a:solidFill>
                <a:latin typeface="Palatino Linotype"/>
                <a:ea typeface="+mj-ea"/>
              </a:rPr>
              <a:t>CPE!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D2D0E3-E0D7-82F4-665E-7DAF4CB99C2F}"/>
              </a:ext>
            </a:extLst>
          </p:cNvPr>
          <p:cNvSpPr/>
          <p:nvPr/>
        </p:nvSpPr>
        <p:spPr>
          <a:xfrm>
            <a:off x="-6520" y="3238500"/>
            <a:ext cx="8436780" cy="472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2218D5-9AB9-9270-355A-DFDCB60A4ED5}"/>
              </a:ext>
            </a:extLst>
          </p:cNvPr>
          <p:cNvSpPr txBox="1"/>
          <p:nvPr/>
        </p:nvSpPr>
        <p:spPr>
          <a:xfrm>
            <a:off x="427820" y="4815870"/>
            <a:ext cx="8008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 spc="-10" dirty="0">
                <a:solidFill>
                  <a:srgbClr val="14251F"/>
                </a:solidFill>
                <a:latin typeface="Tahoma"/>
                <a:cs typeface="Tahoma"/>
              </a:rPr>
              <a:t>COMMENT REJOINDRE LES MEMBRES? </a:t>
            </a:r>
          </a:p>
        </p:txBody>
      </p:sp>
    </p:spTree>
    <p:extLst>
      <p:ext uri="{BB962C8B-B14F-4D97-AF65-F5344CB8AC3E}">
        <p14:creationId xmlns:p14="http://schemas.microsoft.com/office/powerpoint/2010/main" val="3393581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92251" y="1562100"/>
            <a:ext cx="7289800" cy="13195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fr-CA" sz="8500" spc="-10" dirty="0"/>
              <a:t>COURRIELS</a:t>
            </a:r>
            <a:endParaRPr sz="8500" dirty="0"/>
          </a:p>
        </p:txBody>
      </p:sp>
      <p:sp>
        <p:nvSpPr>
          <p:cNvPr id="4" name="object 4"/>
          <p:cNvSpPr txBox="1"/>
          <p:nvPr/>
        </p:nvSpPr>
        <p:spPr>
          <a:xfrm>
            <a:off x="990600" y="3186617"/>
            <a:ext cx="7893413" cy="19982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82905">
              <a:lnSpc>
                <a:spcPct val="116500"/>
              </a:lnSpc>
              <a:spcBef>
                <a:spcPts val="95"/>
              </a:spcBef>
            </a:pPr>
            <a:r>
              <a:rPr lang="fr-CA" sz="2800" i="1" dirty="0">
                <a:solidFill>
                  <a:schemeClr val="bg1"/>
                </a:solidFill>
                <a:latin typeface="Palatino Linotype"/>
                <a:cs typeface="Palatino Linotype"/>
              </a:rPr>
              <a:t>Le courriel demeure le moyen le plus efficace et le plus populaire (80,92%).</a:t>
            </a:r>
            <a:br>
              <a:rPr lang="fr-CA" sz="2800" i="1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br>
              <a:rPr lang="fr-CA" sz="2800" i="1" dirty="0">
                <a:solidFill>
                  <a:schemeClr val="bg1"/>
                </a:solidFill>
                <a:latin typeface="Palatino Linotype"/>
                <a:cs typeface="Palatino Linotype"/>
              </a:rPr>
            </a:br>
            <a:r>
              <a:rPr lang="fr-CA" sz="2800" i="1" dirty="0">
                <a:solidFill>
                  <a:schemeClr val="bg1"/>
                </a:solidFill>
                <a:latin typeface="Palatino Linotype"/>
                <a:cs typeface="Palatino Linotype"/>
              </a:rPr>
              <a:t>L’infolettre est également appréciée (56,14%).</a:t>
            </a:r>
            <a:endParaRPr sz="2800" dirty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5950" y="0"/>
            <a:ext cx="8782050" cy="10286999"/>
          </a:xfrm>
          <a:prstGeom prst="rect">
            <a:avLst/>
          </a:prstGeom>
        </p:spPr>
      </p:pic>
      <p:pic>
        <p:nvPicPr>
          <p:cNvPr id="6" name="Image 5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188C6009-463E-FC30-9E01-F7C8B56D6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5" y="5340102"/>
            <a:ext cx="7941128" cy="450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0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3654" y="2109086"/>
            <a:ext cx="7445375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fr-CA" sz="4800" spc="-95" dirty="0"/>
              <a:t>TROP DE COURRIELS ?</a:t>
            </a:r>
            <a:endParaRPr sz="4800" dirty="0"/>
          </a:p>
        </p:txBody>
      </p:sp>
      <p:sp>
        <p:nvSpPr>
          <p:cNvPr id="7" name="object 7"/>
          <p:cNvSpPr txBox="1"/>
          <p:nvPr/>
        </p:nvSpPr>
        <p:spPr>
          <a:xfrm>
            <a:off x="2968336" y="4035825"/>
            <a:ext cx="15392400" cy="221534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114"/>
              </a:spcBef>
            </a:pPr>
            <a:r>
              <a:rPr lang="fr-CA" sz="3600" i="1" dirty="0">
                <a:solidFill>
                  <a:schemeClr val="bg1"/>
                </a:solidFill>
                <a:latin typeface="Palatino Linotype"/>
                <a:cs typeface="Palatino Linotype"/>
              </a:rPr>
              <a:t>Ça dépend…</a:t>
            </a:r>
            <a:endParaRPr sz="3600" dirty="0">
              <a:solidFill>
                <a:schemeClr val="bg1"/>
              </a:solidFill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lang="fr-CA" sz="3600" dirty="0">
              <a:solidFill>
                <a:schemeClr val="bg1"/>
              </a:solidFill>
              <a:latin typeface="Palatino Linotype"/>
              <a:cs typeface="Palatino Linotype"/>
            </a:endParaRPr>
          </a:p>
          <a:p>
            <a:pPr marL="1144270" indent="-653415">
              <a:lnSpc>
                <a:spcPct val="100000"/>
              </a:lnSpc>
              <a:buChar char="-"/>
              <a:tabLst>
                <a:tab pos="1144270" algn="l"/>
              </a:tabLst>
            </a:pPr>
            <a:r>
              <a:rPr lang="fr-FR" sz="2800" i="1" spc="50" dirty="0">
                <a:solidFill>
                  <a:schemeClr val="bg1"/>
                </a:solidFill>
                <a:latin typeface="Palatino Linotype"/>
                <a:cs typeface="Palatino Linotype"/>
              </a:rPr>
              <a:t>Utilisez un titre accrocheur pour détonner avec les autres courriels</a:t>
            </a:r>
            <a:endParaRPr lang="fr-FR" sz="2800" dirty="0">
              <a:solidFill>
                <a:schemeClr val="bg1"/>
              </a:solidFill>
              <a:latin typeface="Palatino Linotype"/>
              <a:cs typeface="Palatino Linotype"/>
            </a:endParaRPr>
          </a:p>
          <a:p>
            <a:pPr marL="1144270" indent="-653415">
              <a:lnSpc>
                <a:spcPct val="100000"/>
              </a:lnSpc>
              <a:spcBef>
                <a:spcPts val="1500"/>
              </a:spcBef>
              <a:buChar char="-"/>
              <a:tabLst>
                <a:tab pos="1144270" algn="l"/>
              </a:tabLst>
            </a:pPr>
            <a:r>
              <a:rPr lang="fr-FR" sz="2800" i="1" spc="50" dirty="0">
                <a:solidFill>
                  <a:schemeClr val="bg1"/>
                </a:solidFill>
                <a:latin typeface="Palatino Linotype"/>
                <a:cs typeface="Palatino Linotype"/>
              </a:rPr>
              <a:t>Planifier vos communications pour espacer les courriels</a:t>
            </a:r>
            <a:endParaRPr lang="fr-FR" sz="2800" dirty="0">
              <a:solidFill>
                <a:schemeClr val="bg1"/>
              </a:solidFill>
              <a:latin typeface="Palatino Linotype"/>
              <a:cs typeface="Palatino Linotype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271597-9496-AD20-13E3-B308045A4F79}"/>
              </a:ext>
            </a:extLst>
          </p:cNvPr>
          <p:cNvSpPr txBox="1"/>
          <p:nvPr/>
        </p:nvSpPr>
        <p:spPr>
          <a:xfrm>
            <a:off x="2838450" y="7254584"/>
            <a:ext cx="126111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3200" b="1" spc="300" dirty="0">
                <a:solidFill>
                  <a:schemeClr val="bg1"/>
                </a:solidFill>
                <a:latin typeface="Palatino Linotype"/>
                <a:ea typeface="+mj-ea"/>
              </a:rPr>
              <a:t>LES EFFORTS EFFECTUÉS POUR REJOINDRE LES MEMBRES SONT TOUJOURS APPRÉCIÉS!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0299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68849" y="1303546"/>
            <a:ext cx="5409747" cy="2758447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>
              <a:spcBef>
                <a:spcPts val="90"/>
              </a:spcBef>
            </a:pPr>
            <a:r>
              <a:rPr spc="-30" dirty="0"/>
              <a:t>NOTORIÉTÉ</a:t>
            </a:r>
            <a:r>
              <a:rPr lang="fr-FR" spc="-30" dirty="0"/>
              <a:t> en 2018</a:t>
            </a:r>
            <a:br>
              <a:rPr lang="fr-FR" spc="-30" dirty="0">
                <a:ea typeface="Tahoma"/>
              </a:rPr>
            </a:br>
            <a:endParaRPr spc="-30" dirty="0"/>
          </a:p>
        </p:txBody>
      </p:sp>
      <p:sp>
        <p:nvSpPr>
          <p:cNvPr id="4" name="object 4"/>
          <p:cNvSpPr txBox="1"/>
          <p:nvPr/>
        </p:nvSpPr>
        <p:spPr>
          <a:xfrm>
            <a:off x="1810869" y="3508534"/>
            <a:ext cx="3862704" cy="2882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38900"/>
              </a:lnSpc>
              <a:spcBef>
                <a:spcPts val="95"/>
              </a:spcBef>
            </a:pP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Pour</a:t>
            </a:r>
            <a:r>
              <a:rPr sz="2250" spc="5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que</a:t>
            </a:r>
            <a:r>
              <a:rPr sz="2250" spc="6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les</a:t>
            </a:r>
            <a:r>
              <a:rPr sz="2250" spc="6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activités</a:t>
            </a:r>
            <a:r>
              <a:rPr sz="2250" spc="6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d’une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association</a:t>
            </a:r>
            <a:r>
              <a:rPr sz="2250" spc="2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étudiante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fonctionnent</a:t>
            </a:r>
            <a:r>
              <a:rPr sz="2250" spc="17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55" dirty="0">
                <a:solidFill>
                  <a:srgbClr val="FFFFFF"/>
                </a:solidFill>
                <a:latin typeface="Palatino Linotype"/>
                <a:cs typeface="Palatino Linotype"/>
              </a:rPr>
              <a:t>et</a:t>
            </a:r>
            <a:r>
              <a:rPr sz="2250" spc="18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soient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optimales,</a:t>
            </a:r>
            <a:r>
              <a:rPr sz="2250" spc="6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55" dirty="0">
                <a:solidFill>
                  <a:srgbClr val="FFFFFF"/>
                </a:solidFill>
                <a:latin typeface="Palatino Linotype"/>
                <a:cs typeface="Palatino Linotype"/>
              </a:rPr>
              <a:t>encore</a:t>
            </a:r>
            <a:r>
              <a:rPr sz="2250" spc="6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70" dirty="0">
                <a:solidFill>
                  <a:srgbClr val="FFFFFF"/>
                </a:solidFill>
                <a:latin typeface="Palatino Linotype"/>
                <a:cs typeface="Palatino Linotype"/>
              </a:rPr>
              <a:t>faut-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il</a:t>
            </a:r>
            <a:r>
              <a:rPr sz="2250" spc="6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-25" dirty="0">
                <a:solidFill>
                  <a:srgbClr val="FFFFFF"/>
                </a:solidFill>
                <a:latin typeface="Palatino Linotype"/>
                <a:cs typeface="Palatino Linotype"/>
              </a:rPr>
              <a:t>que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l'organisation</a:t>
            </a:r>
            <a:r>
              <a:rPr sz="2250" spc="13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soit</a:t>
            </a:r>
            <a:r>
              <a:rPr sz="2250" spc="14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dirty="0">
                <a:solidFill>
                  <a:srgbClr val="FFFFFF"/>
                </a:solidFill>
                <a:latin typeface="Palatino Linotype"/>
                <a:cs typeface="Palatino Linotype"/>
              </a:rPr>
              <a:t>connue</a:t>
            </a:r>
            <a:r>
              <a:rPr sz="2250" spc="14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250" spc="-25" dirty="0">
                <a:solidFill>
                  <a:srgbClr val="FFFFFF"/>
                </a:solidFill>
                <a:latin typeface="Palatino Linotype"/>
                <a:cs typeface="Palatino Linotype"/>
              </a:rPr>
              <a:t>des </a:t>
            </a:r>
            <a:r>
              <a:rPr sz="2250" spc="-10" dirty="0">
                <a:solidFill>
                  <a:srgbClr val="FFFFFF"/>
                </a:solidFill>
                <a:latin typeface="Palatino Linotype"/>
                <a:cs typeface="Palatino Linotype"/>
              </a:rPr>
              <a:t>membres.</a:t>
            </a:r>
            <a:endParaRPr sz="2250" dirty="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8909" y="7093331"/>
            <a:ext cx="5088255" cy="414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9635" algn="l"/>
                <a:tab pos="2656840" algn="l"/>
              </a:tabLst>
            </a:pPr>
            <a:r>
              <a:rPr sz="2550" b="1" spc="2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1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5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29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550" b="1" spc="195" dirty="0">
                <a:solidFill>
                  <a:srgbClr val="FFFFFF"/>
                </a:solidFill>
                <a:latin typeface="Tahoma"/>
                <a:cs typeface="Tahoma"/>
              </a:rPr>
              <a:t>À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	P</a:t>
            </a:r>
            <a:r>
              <a:rPr sz="255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459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54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459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9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1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550" dirty="0">
              <a:latin typeface="Tahoma"/>
              <a:cs typeface="Tahoma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604168" y="7586053"/>
          <a:ext cx="4277995" cy="850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2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450">
                <a:tc>
                  <a:txBody>
                    <a:bodyPr/>
                    <a:lstStyle/>
                    <a:p>
                      <a:pPr marR="59690" algn="ctr">
                        <a:lnSpc>
                          <a:spcPts val="2800"/>
                        </a:lnSpc>
                        <a:tabLst>
                          <a:tab pos="2781300" algn="l"/>
                        </a:tabLst>
                      </a:pPr>
                      <a:r>
                        <a:rPr sz="2550" b="1" spc="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2550" b="1" spc="-1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25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2550" b="1" spc="-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sz="2550" b="1" spc="-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2550" b="1" spc="-1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</a:t>
                      </a:r>
                      <a:r>
                        <a:rPr sz="2550" b="1" spc="-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-459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2550" b="1" spc="-1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-1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2550" b="1" spc="-1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L</a:t>
                      </a:r>
                      <a:r>
                        <a:rPr sz="2550" b="1" spc="-1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sz="255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:</a:t>
                      </a:r>
                      <a:endParaRPr sz="255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ts val="2800"/>
                        </a:lnSpc>
                      </a:pPr>
                      <a:r>
                        <a:rPr sz="2550" b="1" spc="1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9</a:t>
                      </a:r>
                      <a:r>
                        <a:rPr sz="2550" b="1" spc="-1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1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3</a:t>
                      </a:r>
                      <a:endParaRPr sz="255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4145">
                        <a:lnSpc>
                          <a:spcPts val="2800"/>
                        </a:lnSpc>
                      </a:pPr>
                      <a:r>
                        <a:rPr sz="2550" b="1" spc="-6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%</a:t>
                      </a:r>
                      <a:endParaRPr sz="255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50">
                <a:tc>
                  <a:txBody>
                    <a:bodyPr/>
                    <a:lstStyle/>
                    <a:p>
                      <a:pPr marR="59055" algn="ctr">
                        <a:lnSpc>
                          <a:spcPts val="2975"/>
                        </a:lnSpc>
                        <a:tabLst>
                          <a:tab pos="2691130" algn="l"/>
                        </a:tabLst>
                      </a:pPr>
                      <a:r>
                        <a:rPr sz="25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</a:t>
                      </a:r>
                      <a:r>
                        <a:rPr sz="2550" b="1" spc="-1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2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r>
                        <a:rPr sz="2550" b="1" spc="-1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2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</a:t>
                      </a:r>
                      <a:r>
                        <a:rPr sz="2550" b="1" spc="-1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-12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</a:t>
                      </a:r>
                      <a:r>
                        <a:rPr sz="2550" b="1" spc="-1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</a:t>
                      </a:r>
                      <a:r>
                        <a:rPr sz="2550" b="1" spc="-1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25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2550" b="1" spc="-1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254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</a:t>
                      </a:r>
                      <a:r>
                        <a:rPr sz="2550" b="1" spc="-14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1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K</a:t>
                      </a:r>
                      <a:r>
                        <a:rPr sz="255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sz="255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:</a:t>
                      </a:r>
                      <a:endParaRPr sz="255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060">
                        <a:lnSpc>
                          <a:spcPts val="2975"/>
                        </a:lnSpc>
                      </a:pPr>
                      <a:r>
                        <a:rPr sz="2550" b="1" spc="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4</a:t>
                      </a:r>
                      <a:r>
                        <a:rPr sz="2550" b="1" spc="-14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550" b="1" spc="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8</a:t>
                      </a:r>
                      <a:endParaRPr sz="255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2975"/>
                        </a:lnSpc>
                      </a:pPr>
                      <a:r>
                        <a:rPr sz="2550" b="1" spc="-6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%</a:t>
                      </a:r>
                      <a:endParaRPr sz="2550" dirty="0">
                        <a:latin typeface="Tahoma"/>
                        <a:cs typeface="Tahoma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0400" y="1304925"/>
            <a:ext cx="10229850" cy="794385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58D2042-13D5-FB34-4577-945EF354CB3A}"/>
              </a:ext>
            </a:extLst>
          </p:cNvPr>
          <p:cNvSpPr txBox="1"/>
          <p:nvPr/>
        </p:nvSpPr>
        <p:spPr>
          <a:xfrm>
            <a:off x="11982450" y="9637082"/>
            <a:ext cx="5257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>
                <a:solidFill>
                  <a:schemeClr val="bg1"/>
                </a:solidFill>
              </a:rPr>
              <a:t>Résultats du sondage « </a:t>
            </a:r>
            <a:r>
              <a:rPr lang="fr-CA" sz="1100" dirty="0" err="1">
                <a:solidFill>
                  <a:schemeClr val="bg1"/>
                </a:solidFill>
              </a:rPr>
              <a:t>Remdus</a:t>
            </a:r>
            <a:r>
              <a:rPr lang="fr-CA" sz="1100" dirty="0">
                <a:solidFill>
                  <a:schemeClr val="bg1"/>
                </a:solidFill>
              </a:rPr>
              <a:t> – Est-ce qu’on se connaît? »  effectué en 2018.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r>
              <a:rPr lang="fr-CA" dirty="0"/>
              <a:t> 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2135" y="1766189"/>
            <a:ext cx="5273675" cy="1842812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 algn="l">
              <a:spcBef>
                <a:spcPts val="90"/>
              </a:spcBef>
            </a:pPr>
            <a:r>
              <a:rPr spc="-30" dirty="0"/>
              <a:t>NOTORIÉTÉ</a:t>
            </a:r>
            <a:r>
              <a:rPr lang="fr-FR" spc="-30" dirty="0"/>
              <a:t> en 2024!</a:t>
            </a:r>
            <a:endParaRPr lang="fr-FR" spc="-30" dirty="0">
              <a:ea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11880" y="4728105"/>
            <a:ext cx="5088255" cy="414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9635" algn="l"/>
                <a:tab pos="2656840" algn="l"/>
              </a:tabLst>
            </a:pPr>
            <a:r>
              <a:rPr sz="2550" b="1" spc="20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13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4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550" b="1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29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550" b="1" spc="195" dirty="0">
                <a:solidFill>
                  <a:srgbClr val="FFFFFF"/>
                </a:solidFill>
                <a:latin typeface="Tahoma"/>
                <a:cs typeface="Tahoma"/>
              </a:rPr>
              <a:t>À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	P</a:t>
            </a:r>
            <a:r>
              <a:rPr sz="2550" b="1" spc="-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459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254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459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9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2550" b="1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12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55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50" b="1" spc="-5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endParaRPr sz="2550" dirty="0">
              <a:latin typeface="Tahoma"/>
              <a:cs typeface="Tahom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8D2042-13D5-FB34-4577-945EF354CB3A}"/>
              </a:ext>
            </a:extLst>
          </p:cNvPr>
          <p:cNvSpPr txBox="1"/>
          <p:nvPr/>
        </p:nvSpPr>
        <p:spPr>
          <a:xfrm>
            <a:off x="13563600" y="9613535"/>
            <a:ext cx="419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>
                <a:solidFill>
                  <a:schemeClr val="bg1"/>
                </a:solidFill>
              </a:rPr>
              <a:t>Résultats du sondage « Remdus – Est-ce qu’on se connaît? 2.0.</a:t>
            </a:r>
          </a:p>
        </p:txBody>
      </p:sp>
      <p:pic>
        <p:nvPicPr>
          <p:cNvPr id="10" name="Image 9" descr="Une image contenant texte, capture d’écran, logiciel, conception&#10;&#10;Description générée automatiquement">
            <a:extLst>
              <a:ext uri="{FF2B5EF4-FFF2-40B4-BE49-F238E27FC236}">
                <a16:creationId xmlns:a16="http://schemas.microsoft.com/office/drawing/2014/main" id="{DD108516-5AA8-98FD-A1CB-496BEE2FB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79" y="248161"/>
            <a:ext cx="7757312" cy="93517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C2CF03-839A-608F-947A-89EFA3644F79}"/>
              </a:ext>
            </a:extLst>
          </p:cNvPr>
          <p:cNvSpPr txBox="1"/>
          <p:nvPr/>
        </p:nvSpPr>
        <p:spPr>
          <a:xfrm>
            <a:off x="1529723" y="5762960"/>
            <a:ext cx="5089569" cy="19434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CA" sz="2800" b="1" spc="3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Courriel : 63,82 %</a:t>
            </a:r>
            <a:br>
              <a:rPr lang="fr-CA" sz="28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CA" sz="2800" b="1" spc="3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Infolettre : 56,14 %</a:t>
            </a:r>
            <a:br>
              <a:rPr lang="fr-CA" sz="28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CA" sz="2800" b="1" spc="3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Facebook: 36,18 %</a:t>
            </a:r>
          </a:p>
        </p:txBody>
      </p:sp>
    </p:spTree>
    <p:extLst>
      <p:ext uri="{BB962C8B-B14F-4D97-AF65-F5344CB8AC3E}">
        <p14:creationId xmlns:p14="http://schemas.microsoft.com/office/powerpoint/2010/main" val="1057600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e398ab-dc9a-4094-adda-c53ef7cdcc52" xsi:nil="true"/>
    <lcf76f155ced4ddcb4097134ff3c332f xmlns="ddda825f-6f43-428c-9540-b3f5408856a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D81C5CBD2A2B49811147AEB29078FC" ma:contentTypeVersion="19" ma:contentTypeDescription="Crée un document." ma:contentTypeScope="" ma:versionID="15d98dc1e9d7a2d9a819a55958c1dbdc">
  <xsd:schema xmlns:xsd="http://www.w3.org/2001/XMLSchema" xmlns:xs="http://www.w3.org/2001/XMLSchema" xmlns:p="http://schemas.microsoft.com/office/2006/metadata/properties" xmlns:ns2="3be398ab-dc9a-4094-adda-c53ef7cdcc52" xmlns:ns3="ddda825f-6f43-428c-9540-b3f5408856ae" targetNamespace="http://schemas.microsoft.com/office/2006/metadata/properties" ma:root="true" ma:fieldsID="afe96928bc3ae2f838013b074e6b01af" ns2:_="" ns3:_="">
    <xsd:import namespace="3be398ab-dc9a-4094-adda-c53ef7cdcc52"/>
    <xsd:import namespace="ddda825f-6f43-428c-9540-b3f5408856a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e398ab-dc9a-4094-adda-c53ef7cdcc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43a820-f179-4d01-aa7b-be3de4f4e657}" ma:internalName="TaxCatchAll" ma:showField="CatchAllData" ma:web="3be398ab-dc9a-4094-adda-c53ef7cdcc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a825f-6f43-428c-9540-b3f5408856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80F4C4-D014-4CBB-8CB7-B781390A0C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721E42-B62D-4A7E-8570-2350DDCB1BF1}">
  <ds:schemaRefs>
    <ds:schemaRef ds:uri="http://www.w3.org/XML/1998/namespace"/>
    <ds:schemaRef ds:uri="ddda825f-6f43-428c-9540-b3f5408856a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be398ab-dc9a-4094-adda-c53ef7cdcc5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CE34427-2FA2-481C-B7A0-7D1A26A7D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e398ab-dc9a-4094-adda-c53ef7cdcc52"/>
    <ds:schemaRef ds:uri="ddda825f-6f43-428c-9540-b3f5408856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2096</TotalTime>
  <Words>1203</Words>
  <Application>Microsoft Office PowerPoint</Application>
  <PresentationFormat>Personnalisé</PresentationFormat>
  <Paragraphs>196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6" baseType="lpstr">
      <vt:lpstr>Arial</vt:lpstr>
      <vt:lpstr>Palatino Linotype</vt:lpstr>
      <vt:lpstr>Tahoma</vt:lpstr>
      <vt:lpstr>Wingdings</vt:lpstr>
      <vt:lpstr>Office Theme</vt:lpstr>
      <vt:lpstr>LA COMMUNICATION</vt:lpstr>
      <vt:lpstr>Pourquoi rejoindre les membres?  Comment les rejoindre? Endroits stratégiques Et les membres à distance / parents aux études? Pages META pertinentes Groupes META pertinents Repartagez! Outils organisationnels Ressources à l’UdeS</vt:lpstr>
      <vt:lpstr>Présentation PowerPoint</vt:lpstr>
      <vt:lpstr>FAITES-VOUS CONNAÎTRE!</vt:lpstr>
      <vt:lpstr>Quelques moyens efficaces</vt:lpstr>
      <vt:lpstr>COURRIELS</vt:lpstr>
      <vt:lpstr>TROP DE COURRIELS ?</vt:lpstr>
      <vt:lpstr>NOTORIÉTÉ en 2018 </vt:lpstr>
      <vt:lpstr>NOTORIÉTÉ en 2024!</vt:lpstr>
      <vt:lpstr>Présentation PowerPoint</vt:lpstr>
      <vt:lpstr>Présentation PowerPoint</vt:lpstr>
      <vt:lpstr>Présentation PowerPoint</vt:lpstr>
      <vt:lpstr>À DISTANCE</vt:lpstr>
      <vt:lpstr>Réseaux sociaux</vt:lpstr>
      <vt:lpstr>UN MOT SUR LES CONCOURS…</vt:lpstr>
      <vt:lpstr>Pages pertinentes  C O N S E I L : SUIVEZ VOS ADVERSAIRES!</vt:lpstr>
      <vt:lpstr>Groupes pertinents C O N S E I L : CHAQUE GROUPE A SA PERTINENCE </vt:lpstr>
      <vt:lpstr>REPARTAGEZ !</vt:lpstr>
      <vt:lpstr>OUTILS ORGANISATIONNELS</vt:lpstr>
      <vt:lpstr>Présentation PowerPoint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Conférence - com en asso étudiante</dc:title>
  <dc:creator>Élyane Jourdenais-Lemaire</dc:creator>
  <cp:keywords>DADKegMa9i4,BACpUzxvs8I</cp:keywords>
  <cp:lastModifiedBy>communication@remdus.qc.ca</cp:lastModifiedBy>
  <cp:revision>104</cp:revision>
  <cp:lastPrinted>2023-10-25T13:18:12Z</cp:lastPrinted>
  <dcterms:created xsi:type="dcterms:W3CDTF">2023-09-22T17:17:40Z</dcterms:created>
  <dcterms:modified xsi:type="dcterms:W3CDTF">2024-11-05T16:28:23Z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2019-02-18T00:00:00Z</vt:filetime>
  </property>
  <property fmtid="{D5CDD505-2E9C-101B-9397-08002B2CF9AE}" pid="3" name="Creator">
    <vt:lpwstr>Canva</vt:lpwstr>
  </property>
  <property fmtid="{D5CDD505-2E9C-101B-9397-08002B2CF9AE}" pid="4" name="LastSaved">
    <vt:filetime>2023-09-22T00:00:00Z</vt:filetime>
  </property>
  <property fmtid="{D5CDD505-2E9C-101B-9397-08002B2CF9AE}" pid="5" name="Producer">
    <vt:lpwstr>3-Heights(TM) PDF Optimization Shell 4.8.25.2 (http://www.pdf-tools.com)</vt:lpwstr>
  </property>
  <property fmtid="{D5CDD505-2E9C-101B-9397-08002B2CF9AE}" pid="6" name="ContentTypeId">
    <vt:lpwstr>0x01010012D81C5CBD2A2B49811147AEB29078FC</vt:lpwstr>
  </property>
</Properties>
</file>